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25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alphaModFix amt="30000"/>
          </a:blip>
          <a:stretch>
            <a:fillRect/>
          </a:stretch>
        </p:blipFill>
        <p:spPr>
          <a:xfrm>
            <a:off x="7802575" y="731520"/>
            <a:ext cx="4114800" cy="41148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48640" y="1005840"/>
            <a:ext cx="73152" cy="914400"/>
          </a:xfrm>
          <a:prstGeom prst="rect">
            <a:avLst/>
          </a:prstGeom>
          <a:solidFill>
            <a:srgbClr val="00B4A6"/>
          </a:solidFill>
          <a:ln/>
        </p:spPr>
      </p:sp>
      <p:sp>
        <p:nvSpPr>
          <p:cNvPr id="4" name="Text 1"/>
          <p:cNvSpPr/>
          <p:nvPr/>
        </p:nvSpPr>
        <p:spPr>
          <a:xfrm>
            <a:off x="777240" y="9601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800" kern="0" dirty="0">
                <a:solidFill>
                  <a:srgbClr val="00B4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XSERVUS LIMITED  ·  SECURITY AWARENESS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548640" y="141732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PASSKEYS vs</a:t>
            </a:r>
            <a:endParaRPr lang="en-US" sz="5600" dirty="0"/>
          </a:p>
        </p:txBody>
      </p:sp>
      <p:sp>
        <p:nvSpPr>
          <p:cNvPr id="6" name="Text 3"/>
          <p:cNvSpPr/>
          <p:nvPr/>
        </p:nvSpPr>
        <p:spPr>
          <a:xfrm>
            <a:off x="548640" y="224028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00B4A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TRADITIONAL MFA</a:t>
            </a:r>
            <a:endParaRPr lang="en-US" sz="5600" dirty="0"/>
          </a:p>
        </p:txBody>
      </p:sp>
      <p:sp>
        <p:nvSpPr>
          <p:cNvPr id="7" name="Text 4"/>
          <p:cNvSpPr/>
          <p:nvPr/>
        </p:nvSpPr>
        <p:spPr>
          <a:xfrm>
            <a:off x="548640" y="338328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practitioner's guide to FIDO2 credentials, the credential lifecycle, and the threats each authentication choice does — and does not — defend against.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548640" y="5760720"/>
            <a:ext cx="11064240" cy="36576"/>
          </a:xfrm>
          <a:prstGeom prst="rect">
            <a:avLst/>
          </a:prstGeom>
          <a:solidFill>
            <a:srgbClr val="00B4A6">
              <a:alpha val="60000"/>
            </a:srgbClr>
          </a:solidFill>
          <a:ln/>
        </p:spPr>
      </p:sp>
      <p:sp>
        <p:nvSpPr>
          <p:cNvPr id="9" name="Text 6"/>
          <p:cNvSpPr/>
          <p:nvPr/>
        </p:nvSpPr>
        <p:spPr>
          <a:xfrm>
            <a:off x="548640" y="59436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Based on: </a:t>
            </a:r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NCSC paper, 23 April 2026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8534095" y="594360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training · v1.0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5 · LIFECYCLE DEEP DIVE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A25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Stage 3 · Login — and why AitM defeats tMFA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11064240" cy="1965960"/>
          </a:xfrm>
          <a:prstGeom prst="rect">
            <a:avLst/>
          </a:prstGeom>
          <a:solidFill>
            <a:srgbClr val="E8F1F2"/>
          </a:solidFill>
          <a:ln/>
        </p:spPr>
      </p:sp>
      <p:sp>
        <p:nvSpPr>
          <p:cNvPr id="5" name="Text 3"/>
          <p:cNvSpPr/>
          <p:nvPr/>
        </p:nvSpPr>
        <p:spPr>
          <a:xfrm>
            <a:off x="777240" y="17830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59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AitM phishing against tMFA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868680" y="2240280"/>
            <a:ext cx="1920240" cy="1051560"/>
          </a:xfrm>
          <a:prstGeom prst="rect">
            <a:avLst/>
          </a:prstGeom>
          <a:solidFill>
            <a:srgbClr val="FFFFFF"/>
          </a:solidFill>
          <a:ln w="19050">
            <a:solidFill>
              <a:srgbClr val="0A2540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51560" y="2404872"/>
            <a:ext cx="457200" cy="4572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600200" y="2350008"/>
            <a:ext cx="1143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5120640" y="2240280"/>
            <a:ext cx="1920240" cy="1051560"/>
          </a:xfrm>
          <a:prstGeom prst="rect">
            <a:avLst/>
          </a:prstGeom>
          <a:solidFill>
            <a:srgbClr val="FFFFFF"/>
          </a:solidFill>
          <a:ln w="19050">
            <a:solidFill>
              <a:srgbClr val="E8593F"/>
            </a:solidFill>
            <a:prstDash val="solid"/>
          </a:ln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3520" y="2404872"/>
            <a:ext cx="457200" cy="4572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852160" y="2350008"/>
            <a:ext cx="1143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E859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ATTACKER PROXY</a:t>
            </a:r>
            <a:endParaRPr lang="en-US" sz="1100" dirty="0"/>
          </a:p>
        </p:txBody>
      </p:sp>
      <p:sp>
        <p:nvSpPr>
          <p:cNvPr id="12" name="Shape 8"/>
          <p:cNvSpPr/>
          <p:nvPr/>
        </p:nvSpPr>
        <p:spPr>
          <a:xfrm>
            <a:off x="9372600" y="2240280"/>
            <a:ext cx="1920240" cy="1051560"/>
          </a:xfrm>
          <a:prstGeom prst="rect">
            <a:avLst/>
          </a:prstGeom>
          <a:solidFill>
            <a:srgbClr val="FFFFFF"/>
          </a:solidFill>
          <a:ln w="19050">
            <a:solidFill>
              <a:srgbClr val="0F7B8A"/>
            </a:solidFill>
            <a:prstDash val="solid"/>
          </a:ln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55480" y="2404872"/>
            <a:ext cx="457200" cy="45720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0104120" y="2350008"/>
            <a:ext cx="1143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SITE</a:t>
            </a:r>
            <a:endParaRPr lang="en-US" sz="1100" dirty="0"/>
          </a:p>
        </p:txBody>
      </p:sp>
      <p:sp>
        <p:nvSpPr>
          <p:cNvPr id="15" name="Shape 10"/>
          <p:cNvSpPr/>
          <p:nvPr/>
        </p:nvSpPr>
        <p:spPr>
          <a:xfrm>
            <a:off x="2788920" y="2770632"/>
            <a:ext cx="2331720" cy="0"/>
          </a:xfrm>
          <a:prstGeom prst="line">
            <a:avLst/>
          </a:prstGeom>
          <a:noFill/>
          <a:ln w="25400">
            <a:solidFill>
              <a:srgbClr val="E8593F"/>
            </a:solidFill>
            <a:prstDash val="solid"/>
            <a:tailEnd type="triangle"/>
          </a:ln>
        </p:spPr>
      </p:sp>
      <p:sp>
        <p:nvSpPr>
          <p:cNvPr id="16" name="Text 11"/>
          <p:cNvSpPr/>
          <p:nvPr/>
        </p:nvSpPr>
        <p:spPr>
          <a:xfrm>
            <a:off x="2788920" y="2359152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E859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password + OTP</a:t>
            </a:r>
            <a:endParaRPr lang="en-US" sz="1000" dirty="0"/>
          </a:p>
        </p:txBody>
      </p:sp>
      <p:sp>
        <p:nvSpPr>
          <p:cNvPr id="17" name="Shape 12"/>
          <p:cNvSpPr/>
          <p:nvPr/>
        </p:nvSpPr>
        <p:spPr>
          <a:xfrm>
            <a:off x="7040880" y="2770632"/>
            <a:ext cx="2331720" cy="0"/>
          </a:xfrm>
          <a:prstGeom prst="line">
            <a:avLst/>
          </a:prstGeom>
          <a:noFill/>
          <a:ln w="25400">
            <a:solidFill>
              <a:srgbClr val="E8593F"/>
            </a:solidFill>
            <a:prstDash val="solid"/>
            <a:tailEnd type="triangle"/>
          </a:ln>
        </p:spPr>
      </p:sp>
      <p:sp>
        <p:nvSpPr>
          <p:cNvPr id="18" name="Text 13"/>
          <p:cNvSpPr/>
          <p:nvPr/>
        </p:nvSpPr>
        <p:spPr>
          <a:xfrm>
            <a:off x="7040880" y="2359152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E859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relays in real time</a:t>
            </a:r>
            <a:endParaRPr lang="en-US" sz="1000" dirty="0"/>
          </a:p>
        </p:txBody>
      </p:sp>
      <p:sp>
        <p:nvSpPr>
          <p:cNvPr id="19" name="Text 14"/>
          <p:cNvSpPr/>
          <p:nvPr/>
        </p:nvSpPr>
        <p:spPr>
          <a:xfrm>
            <a:off x="777240" y="3319272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Outcome: attacker keeps the post-authentication session cookie and walks straight in.</a:t>
            </a:r>
            <a:endParaRPr lang="en-US" sz="1100" dirty="0"/>
          </a:p>
        </p:txBody>
      </p:sp>
      <p:sp>
        <p:nvSpPr>
          <p:cNvPr id="20" name="Shape 15"/>
          <p:cNvSpPr/>
          <p:nvPr/>
        </p:nvSpPr>
        <p:spPr>
          <a:xfrm>
            <a:off x="548640" y="3794760"/>
            <a:ext cx="11064240" cy="1828800"/>
          </a:xfrm>
          <a:prstGeom prst="rect">
            <a:avLst/>
          </a:prstGeom>
          <a:solidFill>
            <a:srgbClr val="0A2540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" y="3977640"/>
            <a:ext cx="502920" cy="50292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417320" y="3959352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FIDO2 doesn't fall to AitM</a:t>
            </a:r>
            <a:endParaRPr lang="en-US" sz="1400" dirty="0"/>
          </a:p>
        </p:txBody>
      </p:sp>
      <p:sp>
        <p:nvSpPr>
          <p:cNvPr id="23" name="Text 17"/>
          <p:cNvSpPr/>
          <p:nvPr/>
        </p:nvSpPr>
        <p:spPr>
          <a:xfrm>
            <a:off x="1417320" y="4389120"/>
            <a:ext cx="10058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browser includes the actual TLS-authenticated origin in the WebAuthn call.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authenticator only signs for credentials whose stored origin matches.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attacker proxy at 'login-yourbank.example' simply has no matching credential to offer.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key never leaves the authenticator — there is nothing to relay.</a:t>
            </a:r>
            <a:endParaRPr lang="en-US" sz="1150" dirty="0"/>
          </a:p>
        </p:txBody>
      </p:sp>
      <p:sp>
        <p:nvSpPr>
          <p:cNvPr id="24" name="Text 18"/>
          <p:cNvSpPr/>
          <p:nvPr/>
        </p:nvSpPr>
        <p:spPr>
          <a:xfrm>
            <a:off x="548640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NCSC, 23 Apr 2026 — Comparing the security properties of traditional user credentials and FIDO2 credentials for personal use</a:t>
            </a:r>
            <a:endParaRPr lang="en-US" sz="900" dirty="0"/>
          </a:p>
        </p:txBody>
      </p:sp>
      <p:sp>
        <p:nvSpPr>
          <p:cNvPr id="25" name="Text 19"/>
          <p:cNvSpPr/>
          <p:nvPr/>
        </p:nvSpPr>
        <p:spPr>
          <a:xfrm>
            <a:off x="11185855" y="649224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18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5 · LIFECYCLE DEEP DIVE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A25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Stage 3 (cont) · Logging in on a borrowed device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FIDO2's hybrid / cross-device flow — phishing-resistant by design, with a small but real attacker capability bar.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636880" y="2194560"/>
            <a:ext cx="2606040" cy="2468880"/>
          </a:xfrm>
          <a:prstGeom prst="rect">
            <a:avLst/>
          </a:prstGeom>
          <a:solidFill>
            <a:srgbClr val="E8F1F2"/>
          </a:solidFill>
          <a:ln/>
        </p:spPr>
      </p:sp>
      <p:sp>
        <p:nvSpPr>
          <p:cNvPr id="6" name="Shape 4"/>
          <p:cNvSpPr/>
          <p:nvPr/>
        </p:nvSpPr>
        <p:spPr>
          <a:xfrm>
            <a:off x="636880" y="2194560"/>
            <a:ext cx="73152" cy="2468880"/>
          </a:xfrm>
          <a:prstGeom prst="rect">
            <a:avLst/>
          </a:prstGeom>
          <a:solidFill>
            <a:srgbClr val="0F7B8A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1200" y="2468880"/>
            <a:ext cx="548640" cy="548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551280" y="2468880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1551280" y="2697480"/>
            <a:ext cx="1600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QR code shown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911200" y="3246120"/>
            <a:ext cx="2148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 device displays a single-use QR encoding session data.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3407512" y="2194560"/>
            <a:ext cx="2606040" cy="2468880"/>
          </a:xfrm>
          <a:prstGeom prst="rect">
            <a:avLst/>
          </a:prstGeom>
          <a:solidFill>
            <a:srgbClr val="E8F1F2"/>
          </a:solidFill>
          <a:ln/>
        </p:spPr>
      </p:sp>
      <p:sp>
        <p:nvSpPr>
          <p:cNvPr id="12" name="Shape 9"/>
          <p:cNvSpPr/>
          <p:nvPr/>
        </p:nvSpPr>
        <p:spPr>
          <a:xfrm>
            <a:off x="3407512" y="2194560"/>
            <a:ext cx="73152" cy="2468880"/>
          </a:xfrm>
          <a:prstGeom prst="rect">
            <a:avLst/>
          </a:prstGeom>
          <a:solidFill>
            <a:srgbClr val="0F7B8A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1832" y="2468880"/>
            <a:ext cx="548640" cy="54864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4321912" y="2468880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</a:t>
            </a:r>
            <a:endParaRPr lang="en-US" sz="900" dirty="0"/>
          </a:p>
        </p:txBody>
      </p:sp>
      <p:sp>
        <p:nvSpPr>
          <p:cNvPr id="15" name="Text 11"/>
          <p:cNvSpPr/>
          <p:nvPr/>
        </p:nvSpPr>
        <p:spPr>
          <a:xfrm>
            <a:off x="4321912" y="2697480"/>
            <a:ext cx="1600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 with phone</a:t>
            </a:r>
            <a:endParaRPr lang="en-US" sz="1300" dirty="0"/>
          </a:p>
        </p:txBody>
      </p:sp>
      <p:sp>
        <p:nvSpPr>
          <p:cNvPr id="16" name="Text 12"/>
          <p:cNvSpPr/>
          <p:nvPr/>
        </p:nvSpPr>
        <p:spPr>
          <a:xfrm>
            <a:off x="3681832" y="3246120"/>
            <a:ext cx="2148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device with the passkey scans the QR.</a:t>
            </a:r>
            <a:endParaRPr lang="en-US" sz="1100" dirty="0"/>
          </a:p>
        </p:txBody>
      </p:sp>
      <p:sp>
        <p:nvSpPr>
          <p:cNvPr id="17" name="Shape 13"/>
          <p:cNvSpPr/>
          <p:nvPr/>
        </p:nvSpPr>
        <p:spPr>
          <a:xfrm>
            <a:off x="6178144" y="2194560"/>
            <a:ext cx="2606040" cy="2468880"/>
          </a:xfrm>
          <a:prstGeom prst="rect">
            <a:avLst/>
          </a:prstGeom>
          <a:solidFill>
            <a:srgbClr val="E8F1F2"/>
          </a:solidFill>
          <a:ln/>
        </p:spPr>
      </p:sp>
      <p:sp>
        <p:nvSpPr>
          <p:cNvPr id="18" name="Shape 14"/>
          <p:cNvSpPr/>
          <p:nvPr/>
        </p:nvSpPr>
        <p:spPr>
          <a:xfrm>
            <a:off x="6178144" y="2194560"/>
            <a:ext cx="73152" cy="2468880"/>
          </a:xfrm>
          <a:prstGeom prst="rect">
            <a:avLst/>
          </a:prstGeom>
          <a:solidFill>
            <a:srgbClr val="0F7B8A"/>
          </a:solidFill>
          <a:ln/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2464" y="2468880"/>
            <a:ext cx="548640" cy="54864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7092544" y="2468880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</a:t>
            </a:r>
            <a:endParaRPr lang="en-US" sz="900" dirty="0"/>
          </a:p>
        </p:txBody>
      </p:sp>
      <p:sp>
        <p:nvSpPr>
          <p:cNvPr id="21" name="Text 16"/>
          <p:cNvSpPr/>
          <p:nvPr/>
        </p:nvSpPr>
        <p:spPr>
          <a:xfrm>
            <a:off x="7092544" y="2697480"/>
            <a:ext cx="1600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BLE proximity</a:t>
            </a:r>
            <a:endParaRPr lang="en-US" sz="1300" dirty="0"/>
          </a:p>
        </p:txBody>
      </p:sp>
      <p:sp>
        <p:nvSpPr>
          <p:cNvPr id="22" name="Text 17"/>
          <p:cNvSpPr/>
          <p:nvPr/>
        </p:nvSpPr>
        <p:spPr>
          <a:xfrm>
            <a:off x="6452464" y="3246120"/>
            <a:ext cx="2148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Devices establish Bluetooth LE proof of physical proximity.</a:t>
            </a:r>
            <a:endParaRPr lang="en-US" sz="1100" dirty="0"/>
          </a:p>
        </p:txBody>
      </p:sp>
      <p:sp>
        <p:nvSpPr>
          <p:cNvPr id="23" name="Shape 18"/>
          <p:cNvSpPr/>
          <p:nvPr/>
        </p:nvSpPr>
        <p:spPr>
          <a:xfrm>
            <a:off x="8948776" y="2194560"/>
            <a:ext cx="2606040" cy="2468880"/>
          </a:xfrm>
          <a:prstGeom prst="rect">
            <a:avLst/>
          </a:prstGeom>
          <a:solidFill>
            <a:srgbClr val="E8F1F2"/>
          </a:solidFill>
          <a:ln/>
        </p:spPr>
      </p:sp>
      <p:sp>
        <p:nvSpPr>
          <p:cNvPr id="24" name="Shape 19"/>
          <p:cNvSpPr/>
          <p:nvPr/>
        </p:nvSpPr>
        <p:spPr>
          <a:xfrm>
            <a:off x="8948776" y="2194560"/>
            <a:ext cx="73152" cy="2468880"/>
          </a:xfrm>
          <a:prstGeom prst="rect">
            <a:avLst/>
          </a:prstGeom>
          <a:solidFill>
            <a:srgbClr val="0F7B8A"/>
          </a:solidFill>
          <a:ln/>
        </p:spPr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23096" y="2468880"/>
            <a:ext cx="548640" cy="548640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9863176" y="2468880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4</a:t>
            </a:r>
            <a:endParaRPr lang="en-US" sz="900" dirty="0"/>
          </a:p>
        </p:txBody>
      </p:sp>
      <p:sp>
        <p:nvSpPr>
          <p:cNvPr id="27" name="Text 21"/>
          <p:cNvSpPr/>
          <p:nvPr/>
        </p:nvSpPr>
        <p:spPr>
          <a:xfrm>
            <a:off x="9863176" y="2697480"/>
            <a:ext cx="1600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Signed via proxy</a:t>
            </a:r>
            <a:endParaRPr lang="en-US" sz="1300" dirty="0"/>
          </a:p>
        </p:txBody>
      </p:sp>
      <p:sp>
        <p:nvSpPr>
          <p:cNvPr id="28" name="Text 22"/>
          <p:cNvSpPr/>
          <p:nvPr/>
        </p:nvSpPr>
        <p:spPr>
          <a:xfrm>
            <a:off x="9223096" y="3246120"/>
            <a:ext cx="2148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Authentication proxied through a trusted server; private key never leaves the phone.</a:t>
            </a:r>
            <a:endParaRPr lang="en-US" sz="1100" dirty="0"/>
          </a:p>
        </p:txBody>
      </p:sp>
      <p:sp>
        <p:nvSpPr>
          <p:cNvPr id="29" name="Shape 23"/>
          <p:cNvSpPr/>
          <p:nvPr/>
        </p:nvSpPr>
        <p:spPr>
          <a:xfrm>
            <a:off x="548640" y="4846320"/>
            <a:ext cx="11064240" cy="1325880"/>
          </a:xfrm>
          <a:prstGeom prst="rect">
            <a:avLst/>
          </a:prstGeom>
          <a:solidFill>
            <a:srgbClr val="0A2540"/>
          </a:solidFill>
          <a:ln/>
        </p:spPr>
      </p:sp>
      <p:pic>
        <p:nvPicPr>
          <p:cNvPr id="3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" y="5010912"/>
            <a:ext cx="365760" cy="365760"/>
          </a:xfrm>
          <a:prstGeom prst="rect">
            <a:avLst/>
          </a:prstGeom>
        </p:spPr>
      </p:pic>
      <p:sp>
        <p:nvSpPr>
          <p:cNvPr id="31" name="Text 24"/>
          <p:cNvSpPr/>
          <p:nvPr/>
        </p:nvSpPr>
        <p:spPr>
          <a:xfrm>
            <a:off x="1188720" y="49834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Residual risks worth flagging in advisory work</a:t>
            </a:r>
            <a:endParaRPr lang="en-US" sz="1300" dirty="0"/>
          </a:p>
        </p:txBody>
      </p:sp>
      <p:sp>
        <p:nvSpPr>
          <p:cNvPr id="32" name="Shape 25"/>
          <p:cNvSpPr/>
          <p:nvPr/>
        </p:nvSpPr>
        <p:spPr>
          <a:xfrm>
            <a:off x="1234440" y="5486400"/>
            <a:ext cx="73152" cy="73152"/>
          </a:xfrm>
          <a:prstGeom prst="ellipse">
            <a:avLst/>
          </a:prstGeom>
          <a:solidFill>
            <a:srgbClr val="00B4A6"/>
          </a:solidFill>
          <a:ln/>
        </p:spPr>
      </p:sp>
      <p:sp>
        <p:nvSpPr>
          <p:cNvPr id="33" name="Text 26"/>
          <p:cNvSpPr/>
          <p:nvPr/>
        </p:nvSpPr>
        <p:spPr>
          <a:xfrm>
            <a:off x="1417320" y="539496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Physical-proximity proxy attacks </a:t>
            </a:r>
            <a:pPr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attacker plants a device near the target. NCSC assesses such an actor could equally compromise tMFA.</a:t>
            </a:r>
            <a:endParaRPr lang="en-US" sz="1100" dirty="0"/>
          </a:p>
        </p:txBody>
      </p:sp>
      <p:sp>
        <p:nvSpPr>
          <p:cNvPr id="34" name="Shape 27"/>
          <p:cNvSpPr/>
          <p:nvPr/>
        </p:nvSpPr>
        <p:spPr>
          <a:xfrm>
            <a:off x="1234440" y="5733288"/>
            <a:ext cx="73152" cy="73152"/>
          </a:xfrm>
          <a:prstGeom prst="ellipse">
            <a:avLst/>
          </a:prstGeom>
          <a:solidFill>
            <a:srgbClr val="00B4A6"/>
          </a:solidFill>
          <a:ln/>
        </p:spPr>
      </p:sp>
      <p:sp>
        <p:nvSpPr>
          <p:cNvPr id="35" name="Text 28"/>
          <p:cNvSpPr/>
          <p:nvPr/>
        </p:nvSpPr>
        <p:spPr>
          <a:xfrm>
            <a:off x="1417320" y="564184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Bluetooth-tunnelling malware on a nearby laptop </a:t>
            </a:r>
            <a:pPr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Kniep PoC, 2025 — proof of concept, no in-the-wild reporting.</a:t>
            </a:r>
            <a:endParaRPr lang="en-US" sz="1100" dirty="0"/>
          </a:p>
        </p:txBody>
      </p:sp>
      <p:sp>
        <p:nvSpPr>
          <p:cNvPr id="36" name="Shape 29"/>
          <p:cNvSpPr/>
          <p:nvPr/>
        </p:nvSpPr>
        <p:spPr>
          <a:xfrm>
            <a:off x="1234440" y="5980176"/>
            <a:ext cx="73152" cy="73152"/>
          </a:xfrm>
          <a:prstGeom prst="ellipse">
            <a:avLst/>
          </a:prstGeom>
          <a:solidFill>
            <a:srgbClr val="00B4A6"/>
          </a:solidFill>
          <a:ln/>
        </p:spPr>
      </p:sp>
      <p:sp>
        <p:nvSpPr>
          <p:cNvPr id="37" name="Text 30"/>
          <p:cNvSpPr/>
          <p:nvPr/>
        </p:nvSpPr>
        <p:spPr>
          <a:xfrm>
            <a:off x="1417320" y="5888736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CVE-2024-9956 (mobile FIDO:/ handler) </a:t>
            </a:r>
            <a:pPr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fixed by browser vendors in 2024.</a:t>
            </a:r>
            <a:endParaRPr lang="en-US" sz="1100" dirty="0"/>
          </a:p>
        </p:txBody>
      </p:sp>
      <p:sp>
        <p:nvSpPr>
          <p:cNvPr id="38" name="Text 31"/>
          <p:cNvSpPr/>
          <p:nvPr/>
        </p:nvSpPr>
        <p:spPr>
          <a:xfrm>
            <a:off x="548640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NCSC, 23 Apr 2026 — Comparing the security properties of traditional user credentials and FIDO2 credentials for personal use</a:t>
            </a:r>
            <a:endParaRPr lang="en-US" sz="900" dirty="0"/>
          </a:p>
        </p:txBody>
      </p:sp>
      <p:sp>
        <p:nvSpPr>
          <p:cNvPr id="39" name="Text 32"/>
          <p:cNvSpPr/>
          <p:nvPr/>
        </p:nvSpPr>
        <p:spPr>
          <a:xfrm>
            <a:off x="11185855" y="649224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18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5 · LIFECYCLE DEEP DIVE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A25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Stage 4 · Sync fabric — fairly examined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Critics treat the sync fabric as a passkey-only weakness. The honest comparison shows password managers and email-based OTP rely on the same trust pattern.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181448" y="3108960"/>
            <a:ext cx="1828800" cy="1828800"/>
          </a:xfrm>
          <a:prstGeom prst="ellipse">
            <a:avLst/>
          </a:prstGeom>
          <a:solidFill>
            <a:srgbClr val="0A2540"/>
          </a:solidFill>
          <a:ln/>
          <a:effectLst>
            <a:outerShdw sx="100000" sy="100000" kx="0" ky="0" algn="bl" rotWithShape="0" blurRad="101600" dist="25400" dir="54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84368" y="3520440"/>
            <a:ext cx="822960" cy="6400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181448" y="429768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SYNC FABRIC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6095848" y="4023360"/>
            <a:ext cx="-3474720" cy="-1554480"/>
          </a:xfrm>
          <a:prstGeom prst="line">
            <a:avLst/>
          </a:prstGeom>
          <a:noFill/>
          <a:ln w="19050">
            <a:solidFill>
              <a:srgbClr val="D6DEE5"/>
            </a:solidFill>
            <a:prstDash val="dash"/>
          </a:ln>
        </p:spPr>
      </p:sp>
      <p:sp>
        <p:nvSpPr>
          <p:cNvPr id="9" name="Shape 6"/>
          <p:cNvSpPr/>
          <p:nvPr/>
        </p:nvSpPr>
        <p:spPr>
          <a:xfrm>
            <a:off x="2118208" y="1965960"/>
            <a:ext cx="1005840" cy="100584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B4A6"/>
            </a:solidFill>
            <a:prstDash val="solid"/>
          </a:ln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4240" y="2221992"/>
            <a:ext cx="502920" cy="50292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-167792" y="228600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Synced passkeys</a:t>
            </a:r>
            <a:endParaRPr lang="en-US" sz="1200" dirty="0"/>
          </a:p>
        </p:txBody>
      </p:sp>
      <p:sp>
        <p:nvSpPr>
          <p:cNvPr id="12" name="Shape 8"/>
          <p:cNvSpPr/>
          <p:nvPr/>
        </p:nvSpPr>
        <p:spPr>
          <a:xfrm>
            <a:off x="6095848" y="4023360"/>
            <a:ext cx="3474720" cy="-1554480"/>
          </a:xfrm>
          <a:prstGeom prst="line">
            <a:avLst/>
          </a:prstGeom>
          <a:noFill/>
          <a:ln w="19050">
            <a:solidFill>
              <a:srgbClr val="D6DEE5"/>
            </a:solidFill>
            <a:prstDash val="dash"/>
          </a:ln>
        </p:spPr>
      </p:sp>
      <p:sp>
        <p:nvSpPr>
          <p:cNvPr id="13" name="Shape 9"/>
          <p:cNvSpPr/>
          <p:nvPr/>
        </p:nvSpPr>
        <p:spPr>
          <a:xfrm>
            <a:off x="9067648" y="1965960"/>
            <a:ext cx="1005840" cy="100584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F7B8A"/>
            </a:solidFill>
            <a:prstDash val="solid"/>
          </a:ln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3680" y="2221992"/>
            <a:ext cx="502920" cy="50292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0164928" y="228600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Password manager vault</a:t>
            </a:r>
            <a:endParaRPr lang="en-US" sz="1200" dirty="0"/>
          </a:p>
        </p:txBody>
      </p:sp>
      <p:sp>
        <p:nvSpPr>
          <p:cNvPr id="16" name="Shape 11"/>
          <p:cNvSpPr/>
          <p:nvPr/>
        </p:nvSpPr>
        <p:spPr>
          <a:xfrm>
            <a:off x="6095848" y="4023360"/>
            <a:ext cx="-3474720" cy="1554480"/>
          </a:xfrm>
          <a:prstGeom prst="line">
            <a:avLst/>
          </a:prstGeom>
          <a:noFill/>
          <a:ln w="19050">
            <a:solidFill>
              <a:srgbClr val="D6DEE5"/>
            </a:solidFill>
            <a:prstDash val="dash"/>
          </a:ln>
        </p:spPr>
      </p:sp>
      <p:sp>
        <p:nvSpPr>
          <p:cNvPr id="17" name="Shape 12"/>
          <p:cNvSpPr/>
          <p:nvPr/>
        </p:nvSpPr>
        <p:spPr>
          <a:xfrm>
            <a:off x="2118208" y="5074920"/>
            <a:ext cx="1005840" cy="100584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F2A359"/>
            </a:solidFill>
            <a:prstDash val="solid"/>
          </a:ln>
        </p:spPr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4240" y="5330952"/>
            <a:ext cx="502920" cy="50292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-167792" y="539496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Email-delivered OTP</a:t>
            </a:r>
            <a:endParaRPr lang="en-US" sz="1200" dirty="0"/>
          </a:p>
        </p:txBody>
      </p:sp>
      <p:sp>
        <p:nvSpPr>
          <p:cNvPr id="20" name="Shape 14"/>
          <p:cNvSpPr/>
          <p:nvPr/>
        </p:nvSpPr>
        <p:spPr>
          <a:xfrm>
            <a:off x="6095848" y="4023360"/>
            <a:ext cx="3474720" cy="1554480"/>
          </a:xfrm>
          <a:prstGeom prst="line">
            <a:avLst/>
          </a:prstGeom>
          <a:noFill/>
          <a:ln w="19050">
            <a:solidFill>
              <a:srgbClr val="D6DEE5"/>
            </a:solidFill>
            <a:prstDash val="dash"/>
          </a:ln>
        </p:spPr>
      </p:sp>
      <p:sp>
        <p:nvSpPr>
          <p:cNvPr id="21" name="Shape 15"/>
          <p:cNvSpPr/>
          <p:nvPr/>
        </p:nvSpPr>
        <p:spPr>
          <a:xfrm>
            <a:off x="9067648" y="5074920"/>
            <a:ext cx="1005840" cy="100584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F2A359"/>
            </a:solidFill>
            <a:prstDash val="solid"/>
          </a:ln>
        </p:spPr>
      </p:sp>
      <p:pic>
        <p:nvPicPr>
          <p:cNvPr id="2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23680" y="5330952"/>
            <a:ext cx="502920" cy="502920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10164928" y="539496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Synced TOTP app</a:t>
            </a:r>
            <a:endParaRPr lang="en-US" sz="1200" dirty="0"/>
          </a:p>
        </p:txBody>
      </p:sp>
      <p:sp>
        <p:nvSpPr>
          <p:cNvPr id="24" name="Shape 17"/>
          <p:cNvSpPr/>
          <p:nvPr/>
        </p:nvSpPr>
        <p:spPr>
          <a:xfrm>
            <a:off x="548640" y="5852160"/>
            <a:ext cx="11064240" cy="502920"/>
          </a:xfrm>
          <a:prstGeom prst="rect">
            <a:avLst/>
          </a:prstGeom>
          <a:solidFill>
            <a:srgbClr val="E8F1F2"/>
          </a:solidFill>
          <a:ln/>
        </p:spPr>
      </p:sp>
      <p:sp>
        <p:nvSpPr>
          <p:cNvPr id="25" name="Text 18"/>
          <p:cNvSpPr/>
          <p:nvPr/>
        </p:nvSpPr>
        <p:spPr>
          <a:xfrm>
            <a:off x="777240" y="5852160"/>
            <a:ext cx="10698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Mitigation: </a:t>
            </a:r>
            <a:pPr indent="0" marL="0">
              <a:buNone/>
            </a:pPr>
            <a:r>
              <a:rPr lang="en-US" sz="12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 the sync-fabric account itself with phishing-resistant authentication (FIDO2 on the fabric).</a:t>
            </a:r>
            <a:pPr indent="0" marL="0">
              <a:buNone/>
            </a:pPr>
            <a:r>
              <a:rPr lang="en-US" sz="1200" i="1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Apple, Google and Microsoft first-party fabrics already mandate MFA and support passkeys; third-party managers vary.</a:t>
            </a:r>
            <a:endParaRPr lang="en-US" sz="1200" dirty="0"/>
          </a:p>
        </p:txBody>
      </p:sp>
      <p:sp>
        <p:nvSpPr>
          <p:cNvPr id="26" name="Text 19"/>
          <p:cNvSpPr/>
          <p:nvPr/>
        </p:nvSpPr>
        <p:spPr>
          <a:xfrm>
            <a:off x="548640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NCSC, 23 Apr 2026 — Comparing the security properties of traditional user credentials and FIDO2 credentials for personal use</a:t>
            </a:r>
            <a:endParaRPr lang="en-US" sz="900" dirty="0"/>
          </a:p>
        </p:txBody>
      </p:sp>
      <p:sp>
        <p:nvSpPr>
          <p:cNvPr id="27" name="Text 20"/>
          <p:cNvSpPr/>
          <p:nvPr/>
        </p:nvSpPr>
        <p:spPr>
          <a:xfrm>
            <a:off x="11185855" y="649224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18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5 · LIFECYCLE DEEP DIVE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A25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Stages 5–6 · Revocation and recovery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attackers will increasingly focus once authentication itself is hardened.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48640" y="2057400"/>
            <a:ext cx="5440680" cy="3931920"/>
          </a:xfrm>
          <a:prstGeom prst="rect">
            <a:avLst/>
          </a:prstGeom>
          <a:solidFill>
            <a:srgbClr val="E8F1F2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2240280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71600" y="224028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REVOCATION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777240" y="2926080"/>
            <a:ext cx="507492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relying parties expose 'change password' and add/remove second factors.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FIDO2 revocation = delete the public key on the RP. The private key on the device alone cannot prove possession against the RP.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 RPs still don't support passkey deletion in their UI (TikTok cited at time of writing).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WebAuthn Signal API allows the RP to tell authenticators to clean up orphaned credentials.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Multi-credential support is good practice — one passkey per shared user, revoke individually.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6172200" y="2057400"/>
            <a:ext cx="5440680" cy="3931920"/>
          </a:xfrm>
          <a:prstGeom prst="rect">
            <a:avLst/>
          </a:prstGeom>
          <a:solidFill>
            <a:srgbClr val="E8F1F2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0" y="2240280"/>
            <a:ext cx="457200" cy="4572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6995160" y="224028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RECOVERY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6400800" y="2926080"/>
            <a:ext cx="507492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Synced passkeys: lose one device, retain access via any other enrolled device.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Single-device passkeys / FIDO tokens: device loss = credential loss. Backups or a second key are essential.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 recovery flows ('forgot password', email link, security questions) often reduce overall security to that of the email account.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b="1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 attacker focus to migrate here as primary auth strengthens.</a:t>
            </a:r>
            <a:endParaRPr lang="en-US" sz="1150" dirty="0"/>
          </a:p>
        </p:txBody>
      </p:sp>
      <p:sp>
        <p:nvSpPr>
          <p:cNvPr id="13" name="Shape 9"/>
          <p:cNvSpPr/>
          <p:nvPr/>
        </p:nvSpPr>
        <p:spPr>
          <a:xfrm>
            <a:off x="548640" y="6355080"/>
            <a:ext cx="11064240" cy="0"/>
          </a:xfrm>
          <a:prstGeom prst="rect">
            <a:avLst/>
          </a:prstGeom>
          <a:noFill/>
          <a:ln/>
        </p:spPr>
      </p:sp>
      <p:sp>
        <p:nvSpPr>
          <p:cNvPr id="14" name="Text 10"/>
          <p:cNvSpPr/>
          <p:nvPr/>
        </p:nvSpPr>
        <p:spPr>
          <a:xfrm>
            <a:off x="548640" y="6126480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59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Practitioner note: </a:t>
            </a:r>
            <a:pPr indent="0" marL="0">
              <a:buNone/>
            </a:pPr>
            <a:r>
              <a:rPr lang="en-US" sz="1200" i="1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advisory deliverables should already specify recovery-flow hardening alongside any passkey rollout.</a:t>
            </a:r>
            <a:endParaRPr lang="en-US" sz="1200" dirty="0"/>
          </a:p>
        </p:txBody>
      </p:sp>
      <p:sp>
        <p:nvSpPr>
          <p:cNvPr id="15" name="Text 11"/>
          <p:cNvSpPr/>
          <p:nvPr/>
        </p:nvSpPr>
        <p:spPr>
          <a:xfrm>
            <a:off x="548640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NCSC, 23 Apr 2026 — Comparing the security properties of traditional user credentials and FIDO2 credentials for personal use</a:t>
            </a:r>
            <a:endParaRPr lang="en-US" sz="900" dirty="0"/>
          </a:p>
        </p:txBody>
      </p:sp>
      <p:sp>
        <p:nvSpPr>
          <p:cNvPr id="16" name="Text 12"/>
          <p:cNvSpPr/>
          <p:nvPr/>
        </p:nvSpPr>
        <p:spPr>
          <a:xfrm>
            <a:off x="11185855" y="649224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18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6 · THE VERDICT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A25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headline comparison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Vulnerability of each credential type to attacks observed in the wild — paraphrased from NCSC Table 19.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48640" y="1965960"/>
            <a:ext cx="228600" cy="228600"/>
          </a:xfrm>
          <a:prstGeom prst="rect">
            <a:avLst/>
          </a:prstGeom>
          <a:solidFill>
            <a:srgbClr val="E8593F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929384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vulnerable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2706624" y="1965960"/>
            <a:ext cx="228600" cy="228600"/>
          </a:xfrm>
          <a:prstGeom prst="rect">
            <a:avLst/>
          </a:prstGeom>
          <a:solidFill>
            <a:srgbClr val="F2A359"/>
          </a:solidFill>
          <a:ln/>
        </p:spPr>
      </p:sp>
      <p:sp>
        <p:nvSpPr>
          <p:cNvPr id="8" name="Text 6"/>
          <p:cNvSpPr/>
          <p:nvPr/>
        </p:nvSpPr>
        <p:spPr>
          <a:xfrm>
            <a:off x="2980944" y="1929384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Potentially / situational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5449824" y="1965960"/>
            <a:ext cx="228600" cy="228600"/>
          </a:xfrm>
          <a:prstGeom prst="rect">
            <a:avLst/>
          </a:prstGeom>
          <a:solidFill>
            <a:srgbClr val="00B4A6"/>
          </a:solidFill>
          <a:ln/>
        </p:spPr>
      </p:sp>
      <p:sp>
        <p:nvSpPr>
          <p:cNvPr id="10" name="Text 8"/>
          <p:cNvSpPr/>
          <p:nvPr/>
        </p:nvSpPr>
        <p:spPr>
          <a:xfrm>
            <a:off x="5724144" y="1929384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vulnerable</a:t>
            </a:r>
            <a:endParaRPr lang="en-US" sz="1050" dirty="0"/>
          </a:p>
        </p:txBody>
      </p:sp>
      <p:graphicFrame>
        <p:nvGraphicFramePr>
          <p:cNvPr id="1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2377440"/>
          <a:ext cx="11064240" cy="914400"/>
        </p:xfrm>
        <a:graphic>
          <a:graphicData uri="http://schemas.openxmlformats.org/drawingml/2006/table">
            <a:tbl>
              <a:tblPr/>
              <a:tblGrid>
                <a:gridCol w="3931920"/>
                <a:gridCol w="2377440"/>
                <a:gridCol w="2377440"/>
                <a:gridCol w="2377440"/>
              </a:tblGrid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Attack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25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Password only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25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tMFA (pwd + 2nd factor)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25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FIDO2 / passkey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2540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0A25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Credential harvest (phishing)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Always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593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Never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4A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Never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4A6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0A25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Password brute-force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8F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Situational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A35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Never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4A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Never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4A6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0A25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Credential stuffing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Always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593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Never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4A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Never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4A6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0A25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Device malware / infostealer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8F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Always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593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Potentially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A35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Situational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A359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0A25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AitM phishing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Always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593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Always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593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Never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4A6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0A25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Fatigue attacks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8F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Always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593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Potentially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A35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Never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4A6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0A25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Phishing the sync fabric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Potentially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A35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Situational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A35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Situational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A359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0A25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Device theft + weak PIN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8F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Potentially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A35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Commonly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593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Potentially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A359"/>
                    </a:solidFill>
                  </a:tcPr>
                </a:tc>
              </a:tr>
            </a:tbl>
          </a:graphicData>
        </a:graphic>
      </p:graphicFrame>
      <p:sp>
        <p:nvSpPr>
          <p:cNvPr id="12" name="Text 9"/>
          <p:cNvSpPr/>
          <p:nvPr/>
        </p:nvSpPr>
        <p:spPr>
          <a:xfrm>
            <a:off x="548640" y="5989320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0A25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FIDO2 is as secure or more secure than tMFA at every lifecycle stage and against every common attack.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548640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NCSC, 23 Apr 2026 — Comparing the security properties of traditional user credentials and FIDO2 credentials for personal use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185855" y="649224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18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7 · RECOMMENDATIONS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A25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Guidance for users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and favour passkeys where available. Where you cannot, use any second factor on top of a strong, unique password.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48640" y="2103120"/>
            <a:ext cx="11064240" cy="7772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2103120"/>
            <a:ext cx="777240" cy="777240"/>
          </a:xfrm>
          <a:prstGeom prst="rect">
            <a:avLst/>
          </a:prstGeom>
          <a:solidFill>
            <a:srgbClr val="0A2540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8952" y="2267712"/>
            <a:ext cx="457200" cy="4572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508760" y="214884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your credential manager carefully</a:t>
            </a:r>
            <a:endParaRPr lang="en-US" sz="1350" dirty="0"/>
          </a:p>
        </p:txBody>
      </p:sp>
      <p:sp>
        <p:nvSpPr>
          <p:cNvPr id="9" name="Text 6"/>
          <p:cNvSpPr/>
          <p:nvPr/>
        </p:nvSpPr>
        <p:spPr>
          <a:xfrm>
            <a:off x="1508760" y="2468880"/>
            <a:ext cx="10058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must use OS-level secure storage and itself support phishing-resistant authentication on the vault.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548640" y="2944368"/>
            <a:ext cx="11064240" cy="777240"/>
          </a:xfrm>
          <a:prstGeom prst="rect">
            <a:avLst/>
          </a:prstGeom>
          <a:solidFill>
            <a:srgbClr val="F5F8FA"/>
          </a:solidFill>
          <a:ln/>
        </p:spPr>
      </p:sp>
      <p:sp>
        <p:nvSpPr>
          <p:cNvPr id="11" name="Shape 8"/>
          <p:cNvSpPr/>
          <p:nvPr/>
        </p:nvSpPr>
        <p:spPr>
          <a:xfrm>
            <a:off x="548640" y="2944368"/>
            <a:ext cx="777240" cy="777240"/>
          </a:xfrm>
          <a:prstGeom prst="rect">
            <a:avLst/>
          </a:prstGeom>
          <a:solidFill>
            <a:srgbClr val="0A2540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2" y="3108960"/>
            <a:ext cx="457200" cy="45720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508760" y="2990088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Lock down the sync fabric</a:t>
            </a:r>
            <a:endParaRPr lang="en-US" sz="1350" dirty="0"/>
          </a:p>
        </p:txBody>
      </p:sp>
      <p:sp>
        <p:nvSpPr>
          <p:cNvPr id="14" name="Text 10"/>
          <p:cNvSpPr/>
          <p:nvPr/>
        </p:nvSpPr>
        <p:spPr>
          <a:xfrm>
            <a:off x="1508760" y="3310128"/>
            <a:ext cx="10058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 Apple ID / Google / Microsoft / 1Password / Bitwarden accounts with FIDO2, not passwords + SMS.</a:t>
            </a:r>
            <a:endParaRPr lang="en-US" sz="1150" dirty="0"/>
          </a:p>
        </p:txBody>
      </p:sp>
      <p:sp>
        <p:nvSpPr>
          <p:cNvPr id="15" name="Shape 11"/>
          <p:cNvSpPr/>
          <p:nvPr/>
        </p:nvSpPr>
        <p:spPr>
          <a:xfrm>
            <a:off x="548640" y="3785616"/>
            <a:ext cx="11064240" cy="7772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6" name="Shape 12"/>
          <p:cNvSpPr/>
          <p:nvPr/>
        </p:nvSpPr>
        <p:spPr>
          <a:xfrm>
            <a:off x="548640" y="3785616"/>
            <a:ext cx="777240" cy="777240"/>
          </a:xfrm>
          <a:prstGeom prst="rect">
            <a:avLst/>
          </a:prstGeom>
          <a:solidFill>
            <a:srgbClr val="0A2540"/>
          </a:solidFill>
          <a:ln/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952" y="3950208"/>
            <a:ext cx="457200" cy="45720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508760" y="3831336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recovery before you need it</a:t>
            </a:r>
            <a:endParaRPr lang="en-US" sz="1350" dirty="0"/>
          </a:p>
        </p:txBody>
      </p:sp>
      <p:sp>
        <p:nvSpPr>
          <p:cNvPr id="19" name="Text 14"/>
          <p:cNvSpPr/>
          <p:nvPr/>
        </p:nvSpPr>
        <p:spPr>
          <a:xfrm>
            <a:off x="1508760" y="4151376"/>
            <a:ext cx="10058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a recovery passkey, register a second authenticator, and verify the email account on file is itself FIDO2-protected.</a:t>
            </a:r>
            <a:endParaRPr lang="en-US" sz="1150" dirty="0"/>
          </a:p>
        </p:txBody>
      </p:sp>
      <p:sp>
        <p:nvSpPr>
          <p:cNvPr id="20" name="Shape 15"/>
          <p:cNvSpPr/>
          <p:nvPr/>
        </p:nvSpPr>
        <p:spPr>
          <a:xfrm>
            <a:off x="548640" y="4626864"/>
            <a:ext cx="11064240" cy="777240"/>
          </a:xfrm>
          <a:prstGeom prst="rect">
            <a:avLst/>
          </a:prstGeom>
          <a:solidFill>
            <a:srgbClr val="F5F8FA"/>
          </a:solidFill>
          <a:ln/>
        </p:spPr>
      </p:sp>
      <p:sp>
        <p:nvSpPr>
          <p:cNvPr id="21" name="Shape 16"/>
          <p:cNvSpPr/>
          <p:nvPr/>
        </p:nvSpPr>
        <p:spPr>
          <a:xfrm>
            <a:off x="548640" y="4626864"/>
            <a:ext cx="777240" cy="777240"/>
          </a:xfrm>
          <a:prstGeom prst="rect">
            <a:avLst/>
          </a:prstGeom>
          <a:solidFill>
            <a:srgbClr val="0A2540"/>
          </a:solidFill>
          <a:ln/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8952" y="4791456"/>
            <a:ext cx="457200" cy="45720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1508760" y="4672584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use a single-device passkey or FIDO key, hold a backup</a:t>
            </a:r>
            <a:endParaRPr lang="en-US" sz="1350" dirty="0"/>
          </a:p>
        </p:txBody>
      </p:sp>
      <p:sp>
        <p:nvSpPr>
          <p:cNvPr id="24" name="Text 18"/>
          <p:cNvSpPr/>
          <p:nvPr/>
        </p:nvSpPr>
        <p:spPr>
          <a:xfrm>
            <a:off x="1508760" y="4992624"/>
            <a:ext cx="10058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second hardware key — geographically separated — saves a painful account-recovery cycle.</a:t>
            </a:r>
            <a:endParaRPr lang="en-US" sz="1150" dirty="0"/>
          </a:p>
        </p:txBody>
      </p:sp>
      <p:sp>
        <p:nvSpPr>
          <p:cNvPr id="25" name="Shape 19"/>
          <p:cNvSpPr/>
          <p:nvPr/>
        </p:nvSpPr>
        <p:spPr>
          <a:xfrm>
            <a:off x="548640" y="5468112"/>
            <a:ext cx="11064240" cy="7772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6" name="Shape 20"/>
          <p:cNvSpPr/>
          <p:nvPr/>
        </p:nvSpPr>
        <p:spPr>
          <a:xfrm>
            <a:off x="548640" y="5468112"/>
            <a:ext cx="777240" cy="777240"/>
          </a:xfrm>
          <a:prstGeom prst="rect">
            <a:avLst/>
          </a:prstGeom>
          <a:solidFill>
            <a:srgbClr val="0A2540"/>
          </a:solidFill>
          <a:ln/>
        </p:spPr>
      </p:sp>
      <p:pic>
        <p:nvPicPr>
          <p:cNvPr id="27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8952" y="5632704"/>
            <a:ext cx="457200" cy="457200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1508760" y="5513832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Device hygiene still matters</a:t>
            </a:r>
            <a:endParaRPr lang="en-US" sz="1350" dirty="0"/>
          </a:p>
        </p:txBody>
      </p:sp>
      <p:sp>
        <p:nvSpPr>
          <p:cNvPr id="29" name="Text 22"/>
          <p:cNvSpPr/>
          <p:nvPr/>
        </p:nvSpPr>
        <p:spPr>
          <a:xfrm>
            <a:off x="1508760" y="5833872"/>
            <a:ext cx="10058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Passkeys protect the credential, not the session. Keep OS, browser and extensions clean.</a:t>
            </a:r>
            <a:endParaRPr lang="en-US" sz="1150" dirty="0"/>
          </a:p>
        </p:txBody>
      </p:sp>
      <p:sp>
        <p:nvSpPr>
          <p:cNvPr id="30" name="Text 23"/>
          <p:cNvSpPr/>
          <p:nvPr/>
        </p:nvSpPr>
        <p:spPr>
          <a:xfrm>
            <a:off x="548640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NCSC, 23 Apr 2026 — Comparing the security properties of traditional user credentials and FIDO2 credentials for personal use</a:t>
            </a:r>
            <a:endParaRPr lang="en-US" sz="900" dirty="0"/>
          </a:p>
        </p:txBody>
      </p:sp>
      <p:sp>
        <p:nvSpPr>
          <p:cNvPr id="31" name="Text 24"/>
          <p:cNvSpPr/>
          <p:nvPr/>
        </p:nvSpPr>
        <p:spPr>
          <a:xfrm>
            <a:off x="11185855" y="649224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/ 18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7 · RECOMMENDATIONS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A25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Guidance for relying parties and engineers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offer FIDO2, ship it correctly. Half-implementations create new failure modes and undermine user trust.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48640" y="2103120"/>
            <a:ext cx="5440680" cy="1143000"/>
          </a:xfrm>
          <a:prstGeom prst="rect">
            <a:avLst/>
          </a:prstGeom>
          <a:solidFill>
            <a:srgbClr val="E8F1F2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2103120"/>
            <a:ext cx="64008" cy="1143000"/>
          </a:xfrm>
          <a:prstGeom prst="rect">
            <a:avLst/>
          </a:prstGeom>
          <a:solidFill>
            <a:srgbClr val="00B4A6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2212848"/>
            <a:ext cx="5074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origin / Related Origin Requests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77240" y="2560320"/>
            <a:ext cx="5074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Unify registration and sign-in under one origin or implement WebAuthn Related Origin Requests so credentials work across required hostnames.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172200" y="2103120"/>
            <a:ext cx="5440680" cy="1143000"/>
          </a:xfrm>
          <a:prstGeom prst="rect">
            <a:avLst/>
          </a:prstGeom>
          <a:solidFill>
            <a:srgbClr val="E8F1F2"/>
          </a:solidFill>
          <a:ln/>
        </p:spPr>
      </p:sp>
      <p:sp>
        <p:nvSpPr>
          <p:cNvPr id="10" name="Shape 8"/>
          <p:cNvSpPr/>
          <p:nvPr/>
        </p:nvSpPr>
        <p:spPr>
          <a:xfrm>
            <a:off x="6172200" y="2103120"/>
            <a:ext cx="64008" cy="1143000"/>
          </a:xfrm>
          <a:prstGeom prst="rect">
            <a:avLst/>
          </a:prstGeom>
          <a:solidFill>
            <a:srgbClr val="00B4A6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0" y="2212848"/>
            <a:ext cx="5074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XSS protections must be enforced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0" y="2560320"/>
            <a:ext cx="5074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 Security Policy and Trusted Types prevent XSS-delivered Browser-in-the-Browser attacks against passkey enrolment.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48640" y="3383280"/>
            <a:ext cx="5440680" cy="1143000"/>
          </a:xfrm>
          <a:prstGeom prst="rect">
            <a:avLst/>
          </a:prstGeom>
          <a:solidFill>
            <a:srgbClr val="E8F1F2"/>
          </a:solidFill>
          <a:ln/>
        </p:spPr>
      </p:sp>
      <p:sp>
        <p:nvSpPr>
          <p:cNvPr id="14" name="Shape 12"/>
          <p:cNvSpPr/>
          <p:nvPr/>
        </p:nvSpPr>
        <p:spPr>
          <a:xfrm>
            <a:off x="548640" y="3383280"/>
            <a:ext cx="64008" cy="1143000"/>
          </a:xfrm>
          <a:prstGeom prst="rect">
            <a:avLst/>
          </a:prstGeom>
          <a:solidFill>
            <a:srgbClr val="00B4A6"/>
          </a:solidFill>
          <a:ln/>
        </p:spPr>
      </p:sp>
      <p:sp>
        <p:nvSpPr>
          <p:cNvPr id="15" name="Text 13"/>
          <p:cNvSpPr/>
          <p:nvPr/>
        </p:nvSpPr>
        <p:spPr>
          <a:xfrm>
            <a:off x="777240" y="3493008"/>
            <a:ext cx="5074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 public key deletion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777240" y="3840480"/>
            <a:ext cx="5074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Users must be able to revoke the public component server-side, not just delete the local credential.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172200" y="3383280"/>
            <a:ext cx="5440680" cy="1143000"/>
          </a:xfrm>
          <a:prstGeom prst="rect">
            <a:avLst/>
          </a:prstGeom>
          <a:solidFill>
            <a:srgbClr val="E8F1F2"/>
          </a:solidFill>
          <a:ln/>
        </p:spPr>
      </p:sp>
      <p:sp>
        <p:nvSpPr>
          <p:cNvPr id="18" name="Shape 16"/>
          <p:cNvSpPr/>
          <p:nvPr/>
        </p:nvSpPr>
        <p:spPr>
          <a:xfrm>
            <a:off x="6172200" y="3383280"/>
            <a:ext cx="64008" cy="1143000"/>
          </a:xfrm>
          <a:prstGeom prst="rect">
            <a:avLst/>
          </a:prstGeom>
          <a:solidFill>
            <a:srgbClr val="00B4A6"/>
          </a:solidFill>
          <a:ln/>
        </p:spPr>
      </p:sp>
      <p:sp>
        <p:nvSpPr>
          <p:cNvPr id="19" name="Text 17"/>
          <p:cNvSpPr/>
          <p:nvPr/>
        </p:nvSpPr>
        <p:spPr>
          <a:xfrm>
            <a:off x="6400800" y="3493008"/>
            <a:ext cx="5074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Detect single-device passkeys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400800" y="3840480"/>
            <a:ext cx="5074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authenticator data / attestation to spot single-device passkeys and prompt users to register a backup before they need it.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48640" y="4663440"/>
            <a:ext cx="5440680" cy="1143000"/>
          </a:xfrm>
          <a:prstGeom prst="rect">
            <a:avLst/>
          </a:prstGeom>
          <a:solidFill>
            <a:srgbClr val="E8F1F2"/>
          </a:solidFill>
          <a:ln/>
        </p:spPr>
      </p:sp>
      <p:sp>
        <p:nvSpPr>
          <p:cNvPr id="22" name="Shape 20"/>
          <p:cNvSpPr/>
          <p:nvPr/>
        </p:nvSpPr>
        <p:spPr>
          <a:xfrm>
            <a:off x="548640" y="4663440"/>
            <a:ext cx="64008" cy="1143000"/>
          </a:xfrm>
          <a:prstGeom prst="rect">
            <a:avLst/>
          </a:prstGeom>
          <a:solidFill>
            <a:srgbClr val="00B4A6"/>
          </a:solidFill>
          <a:ln/>
        </p:spPr>
      </p:sp>
      <p:sp>
        <p:nvSpPr>
          <p:cNvPr id="23" name="Text 21"/>
          <p:cNvSpPr/>
          <p:nvPr/>
        </p:nvSpPr>
        <p:spPr>
          <a:xfrm>
            <a:off x="777240" y="4773168"/>
            <a:ext cx="5074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Harden recovery flows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777240" y="5120640"/>
            <a:ext cx="5074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ship phishing-resistant primary auth on top of an SMS-recovery escape hatch. Match the recovery floor to the auth ceiling.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6172200" y="4663440"/>
            <a:ext cx="5440680" cy="1143000"/>
          </a:xfrm>
          <a:prstGeom prst="rect">
            <a:avLst/>
          </a:prstGeom>
          <a:solidFill>
            <a:srgbClr val="E8F1F2"/>
          </a:solidFill>
          <a:ln/>
        </p:spPr>
      </p:sp>
      <p:sp>
        <p:nvSpPr>
          <p:cNvPr id="26" name="Shape 24"/>
          <p:cNvSpPr/>
          <p:nvPr/>
        </p:nvSpPr>
        <p:spPr>
          <a:xfrm>
            <a:off x="6172200" y="4663440"/>
            <a:ext cx="64008" cy="1143000"/>
          </a:xfrm>
          <a:prstGeom prst="rect">
            <a:avLst/>
          </a:prstGeom>
          <a:solidFill>
            <a:srgbClr val="00B4A6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0" y="4773168"/>
            <a:ext cx="5074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for downgrade attacks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6400800" y="5120640"/>
            <a:ext cx="5074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Once passkeys are widely adopted, AitM proxies will force fallback to tMFA. Make passkey the default and minimise tMFA fallbacks.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548640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NCSC, 23 Apr 2026 — Comparing the security properties of traditional user credentials and FIDO2 credentials for personal use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11185855" y="649224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/ 18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8 · FORWARD LOOK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A25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to watch as adoption grows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trends practitioners should expect to see in incident reporting and threat intel over the next 12–24 months.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48640" y="2103120"/>
            <a:ext cx="11064240" cy="1280160"/>
          </a:xfrm>
          <a:prstGeom prst="rect">
            <a:avLst/>
          </a:prstGeom>
          <a:solidFill>
            <a:srgbClr val="F8FAFB"/>
          </a:solidFill>
          <a:ln/>
        </p:spPr>
      </p:sp>
      <p:sp>
        <p:nvSpPr>
          <p:cNvPr id="6" name="Shape 4"/>
          <p:cNvSpPr/>
          <p:nvPr/>
        </p:nvSpPr>
        <p:spPr>
          <a:xfrm>
            <a:off x="777240" y="2395728"/>
            <a:ext cx="731520" cy="731520"/>
          </a:xfrm>
          <a:prstGeom prst="ellipse">
            <a:avLst/>
          </a:prstGeom>
          <a:solidFill>
            <a:srgbClr val="0A2540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0120" y="2560320"/>
            <a:ext cx="365760" cy="3657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691640" y="228600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1691640" y="2514600"/>
            <a:ext cx="9784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Downgrade attacks become routine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1691640" y="2880360"/>
            <a:ext cx="9784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AitM proxies will force the relying party to fall back to tMFA. Until passkeys become the only option, users mostly benefit from being able to spot the downgrade themselves.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548640" y="3474720"/>
            <a:ext cx="11064240" cy="1280160"/>
          </a:xfrm>
          <a:prstGeom prst="rect">
            <a:avLst/>
          </a:prstGeom>
          <a:solidFill>
            <a:srgbClr val="E8F1F2"/>
          </a:solidFill>
          <a:ln/>
        </p:spPr>
      </p:sp>
      <p:sp>
        <p:nvSpPr>
          <p:cNvPr id="12" name="Shape 9"/>
          <p:cNvSpPr/>
          <p:nvPr/>
        </p:nvSpPr>
        <p:spPr>
          <a:xfrm>
            <a:off x="777240" y="3767328"/>
            <a:ext cx="731520" cy="731520"/>
          </a:xfrm>
          <a:prstGeom prst="ellipse">
            <a:avLst/>
          </a:prstGeom>
          <a:solidFill>
            <a:srgbClr val="0A2540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120" y="3931920"/>
            <a:ext cx="365760" cy="36576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1691640" y="365760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" dirty="0"/>
          </a:p>
        </p:txBody>
      </p:sp>
      <p:sp>
        <p:nvSpPr>
          <p:cNvPr id="15" name="Text 11"/>
          <p:cNvSpPr/>
          <p:nvPr/>
        </p:nvSpPr>
        <p:spPr>
          <a:xfrm>
            <a:off x="1691640" y="3886200"/>
            <a:ext cx="9784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Recovery-flow attacks rise</a:t>
            </a:r>
            <a:endParaRPr lang="en-US" sz="1600" dirty="0"/>
          </a:p>
        </p:txBody>
      </p:sp>
      <p:sp>
        <p:nvSpPr>
          <p:cNvPr id="16" name="Text 12"/>
          <p:cNvSpPr/>
          <p:nvPr/>
        </p:nvSpPr>
        <p:spPr>
          <a:xfrm>
            <a:off x="1691640" y="4251960"/>
            <a:ext cx="9784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primary auth is hardened, the 'lost my passkey' or 'forgot my password' journey is the next attractive target. Expect more SIM-swap-fed account takeovers.</a:t>
            </a:r>
            <a:endParaRPr lang="en-US" sz="1150" dirty="0"/>
          </a:p>
        </p:txBody>
      </p:sp>
      <p:sp>
        <p:nvSpPr>
          <p:cNvPr id="17" name="Shape 13"/>
          <p:cNvSpPr/>
          <p:nvPr/>
        </p:nvSpPr>
        <p:spPr>
          <a:xfrm>
            <a:off x="548640" y="4846320"/>
            <a:ext cx="11064240" cy="1280160"/>
          </a:xfrm>
          <a:prstGeom prst="rect">
            <a:avLst/>
          </a:prstGeom>
          <a:solidFill>
            <a:srgbClr val="F8FAFB"/>
          </a:solidFill>
          <a:ln/>
        </p:spPr>
      </p:sp>
      <p:sp>
        <p:nvSpPr>
          <p:cNvPr id="18" name="Shape 14"/>
          <p:cNvSpPr/>
          <p:nvPr/>
        </p:nvSpPr>
        <p:spPr>
          <a:xfrm>
            <a:off x="777240" y="5138928"/>
            <a:ext cx="731520" cy="731520"/>
          </a:xfrm>
          <a:prstGeom prst="ellipse">
            <a:avLst/>
          </a:prstGeom>
          <a:solidFill>
            <a:srgbClr val="0A2540"/>
          </a:solidFill>
          <a:ln/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120" y="5303520"/>
            <a:ext cx="365760" cy="36576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1691640" y="502920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" dirty="0"/>
          </a:p>
        </p:txBody>
      </p:sp>
      <p:sp>
        <p:nvSpPr>
          <p:cNvPr id="21" name="Text 16"/>
          <p:cNvSpPr/>
          <p:nvPr/>
        </p:nvSpPr>
        <p:spPr>
          <a:xfrm>
            <a:off x="1691640" y="5257800"/>
            <a:ext cx="9784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Persistence via attacker-registered passkeys</a:t>
            </a:r>
            <a:endParaRPr lang="en-US" sz="1600" dirty="0"/>
          </a:p>
        </p:txBody>
      </p:sp>
      <p:sp>
        <p:nvSpPr>
          <p:cNvPr id="22" name="Text 17"/>
          <p:cNvSpPr/>
          <p:nvPr/>
        </p:nvSpPr>
        <p:spPr>
          <a:xfrm>
            <a:off x="1691640" y="5623560"/>
            <a:ext cx="9784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Following compromise by other means, attackers will register their own passkey to maintain access. Passkey UX must surface 'someone added a new credential'.</a:t>
            </a:r>
            <a:endParaRPr lang="en-US" sz="1150" dirty="0"/>
          </a:p>
        </p:txBody>
      </p:sp>
      <p:sp>
        <p:nvSpPr>
          <p:cNvPr id="23" name="Text 18"/>
          <p:cNvSpPr/>
          <p:nvPr/>
        </p:nvSpPr>
        <p:spPr>
          <a:xfrm>
            <a:off x="548640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NCSC, 23 Apr 2026 — Comparing the security properties of traditional user credentials and FIDO2 credentials for personal use</a:t>
            </a:r>
            <a:endParaRPr lang="en-US" sz="900" dirty="0"/>
          </a:p>
        </p:txBody>
      </p:sp>
      <p:sp>
        <p:nvSpPr>
          <p:cNvPr id="24" name="Text 19"/>
          <p:cNvSpPr/>
          <p:nvPr/>
        </p:nvSpPr>
        <p:spPr>
          <a:xfrm>
            <a:off x="11185855" y="649224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/ 18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A25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alphaModFix amt="25000"/>
          </a:blip>
          <a:stretch>
            <a:fillRect/>
          </a:stretch>
        </p:blipFill>
        <p:spPr>
          <a:xfrm>
            <a:off x="7802575" y="914400"/>
            <a:ext cx="4114800" cy="41148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48640" y="777240"/>
            <a:ext cx="73152" cy="640080"/>
          </a:xfrm>
          <a:prstGeom prst="rect">
            <a:avLst/>
          </a:prstGeom>
          <a:solidFill>
            <a:srgbClr val="00B4A6"/>
          </a:solidFill>
          <a:ln/>
        </p:spPr>
      </p:sp>
      <p:sp>
        <p:nvSpPr>
          <p:cNvPr id="4" name="Text 1"/>
          <p:cNvSpPr/>
          <p:nvPr/>
        </p:nvSpPr>
        <p:spPr>
          <a:xfrm>
            <a:off x="777240" y="7315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800" kern="0" dirty="0">
                <a:solidFill>
                  <a:srgbClr val="00B4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548640" y="1188720"/>
            <a:ext cx="10058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 things to walk away with.</a:t>
            </a:r>
            <a:endParaRPr lang="en-US" sz="3200" dirty="0"/>
          </a:p>
        </p:txBody>
      </p:sp>
      <p:sp>
        <p:nvSpPr>
          <p:cNvPr id="6" name="Text 3"/>
          <p:cNvSpPr/>
          <p:nvPr/>
        </p:nvSpPr>
        <p:spPr>
          <a:xfrm>
            <a:off x="548640" y="228600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B4A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1280160" y="233172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form of traditional MFA is inherently phishable. Plan accordingly.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548640" y="2999232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B4A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1280160" y="3044952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FIDO2 — including passkeys — is more secure at every lifecycle stage.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548640" y="3712464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B4A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11" name="Text 8"/>
          <p:cNvSpPr/>
          <p:nvPr/>
        </p:nvSpPr>
        <p:spPr>
          <a:xfrm>
            <a:off x="1280160" y="3758184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passkey + user verification is multi-factor, on the same device. The factor model is what you have / are / know, not separate hardware.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548640" y="4425696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B4A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200" dirty="0"/>
          </a:p>
        </p:txBody>
      </p:sp>
      <p:sp>
        <p:nvSpPr>
          <p:cNvPr id="13" name="Text 10"/>
          <p:cNvSpPr/>
          <p:nvPr/>
        </p:nvSpPr>
        <p:spPr>
          <a:xfrm>
            <a:off x="1280160" y="4471416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Sync fabrics are not a passkey-specific weakness. Lock the fabric with FIDO2.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548640" y="5138928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B4A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2200" dirty="0"/>
          </a:p>
        </p:txBody>
      </p:sp>
      <p:sp>
        <p:nvSpPr>
          <p:cNvPr id="15" name="Text 12"/>
          <p:cNvSpPr/>
          <p:nvPr/>
        </p:nvSpPr>
        <p:spPr>
          <a:xfrm>
            <a:off x="1280160" y="5184648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passkeys are the norm, attackers will move to recovery flows and downgrade. Harden both today.</a:t>
            </a:r>
            <a:endParaRPr lang="en-US" sz="1400" dirty="0"/>
          </a:p>
        </p:txBody>
      </p:sp>
      <p:sp>
        <p:nvSpPr>
          <p:cNvPr id="16" name="Shape 13"/>
          <p:cNvSpPr/>
          <p:nvPr/>
        </p:nvSpPr>
        <p:spPr>
          <a:xfrm>
            <a:off x="548640" y="6126480"/>
            <a:ext cx="11064240" cy="36576"/>
          </a:xfrm>
          <a:prstGeom prst="rect">
            <a:avLst/>
          </a:prstGeom>
          <a:solidFill>
            <a:srgbClr val="00B4A6">
              <a:alpha val="70000"/>
            </a:srgbClr>
          </a:solidFill>
          <a:ln/>
        </p:spPr>
      </p:sp>
      <p:sp>
        <p:nvSpPr>
          <p:cNvPr id="17" name="Text 14"/>
          <p:cNvSpPr/>
          <p:nvPr/>
        </p:nvSpPr>
        <p:spPr>
          <a:xfrm>
            <a:off x="548640" y="62636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Questions? · feedback@xservus.co.uk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8534095" y="626364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NCSC paper · 23 April 2026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1 · CONTEXT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A25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this paper matters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737360"/>
            <a:ext cx="5120640" cy="4297680"/>
          </a:xfrm>
          <a:prstGeom prst="rect">
            <a:avLst/>
          </a:prstGeom>
          <a:solidFill>
            <a:srgbClr val="0A2540"/>
          </a:solidFill>
          <a:ln/>
          <a:effectLst>
            <a:outerShdw sx="100000" sy="100000" kx="0" ky="0" algn="bl" rotWithShape="0" blurRad="101600" dist="25400" dir="54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31520" y="1828800"/>
            <a:ext cx="47548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b="1" dirty="0">
                <a:solidFill>
                  <a:srgbClr val="00B4A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97%</a:t>
            </a:r>
            <a:endParaRPr lang="en-US" sz="11000" dirty="0"/>
          </a:p>
        </p:txBody>
      </p:sp>
      <p:sp>
        <p:nvSpPr>
          <p:cNvPr id="6" name="Text 4"/>
          <p:cNvSpPr/>
          <p:nvPr/>
        </p:nvSpPr>
        <p:spPr>
          <a:xfrm>
            <a:off x="731520" y="3383280"/>
            <a:ext cx="4754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credential attacks observed by Microsoft would be mitigated by 2-step verification.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31520" y="4389120"/>
            <a:ext cx="47548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Yet every form of traditional MFA remains inherently phishable. FIDO2 is not.</a:t>
            </a:r>
            <a:endParaRPr lang="en-US" sz="14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0" y="1783080"/>
            <a:ext cx="292608" cy="292608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6355080" y="173736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Credential abuse drives the majority of cyber harm to individuals.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355080" y="2121408"/>
            <a:ext cx="5486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Phishing, stuffing, AitM and infostealer malware all target legitimate credentials.</a:t>
            </a:r>
            <a:endParaRPr lang="en-US" sz="1200" dirty="0"/>
          </a:p>
        </p:txBody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2862072"/>
            <a:ext cx="292608" cy="29260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6355080" y="2816352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Traditional MFA buys you a lot — but not phishing resistance.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6355080" y="3200400"/>
            <a:ext cx="5486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Adversary-in-the-middle proxying defeats SMS, email, TOTP and push approval alike.</a:t>
            </a:r>
            <a:endParaRPr lang="en-US" sz="1200" dirty="0"/>
          </a:p>
        </p:txBody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3941064"/>
            <a:ext cx="292608" cy="292608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6355080" y="3895344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FIDO2 (passkeys + security keys) is structurally phishing-resistant.</a:t>
            </a:r>
            <a:endParaRPr lang="en-US" sz="1400" dirty="0"/>
          </a:p>
        </p:txBody>
      </p:sp>
      <p:sp>
        <p:nvSpPr>
          <p:cNvPr id="16" name="Text 11"/>
          <p:cNvSpPr/>
          <p:nvPr/>
        </p:nvSpPr>
        <p:spPr>
          <a:xfrm>
            <a:off x="6355080" y="4279392"/>
            <a:ext cx="5486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Cryptographic origin binding means the credential cannot be replayed against a fake site.</a:t>
            </a:r>
            <a:endParaRPr lang="en-US" sz="1200" dirty="0"/>
          </a:p>
        </p:txBody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5020056"/>
            <a:ext cx="292608" cy="292608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6355080" y="4974336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choice is not academic.</a:t>
            </a:r>
            <a:endParaRPr lang="en-US" sz="1400" dirty="0"/>
          </a:p>
        </p:txBody>
      </p:sp>
      <p:sp>
        <p:nvSpPr>
          <p:cNvPr id="19" name="Text 13"/>
          <p:cNvSpPr/>
          <p:nvPr/>
        </p:nvSpPr>
        <p:spPr>
          <a:xfrm>
            <a:off x="6355080" y="5358384"/>
            <a:ext cx="5486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Training, advisory and SOC playbooks need to reflect this shift before downgrade attacks become the norm.</a:t>
            </a:r>
            <a:endParaRPr lang="en-US" sz="1200" dirty="0"/>
          </a:p>
        </p:txBody>
      </p:sp>
      <p:sp>
        <p:nvSpPr>
          <p:cNvPr id="20" name="Text 14"/>
          <p:cNvSpPr/>
          <p:nvPr/>
        </p:nvSpPr>
        <p:spPr>
          <a:xfrm>
            <a:off x="548640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NCSC, 23 Apr 2026 — Comparing the security properties of traditional user credentials and FIDO2 credentials for personal use</a:t>
            </a:r>
            <a:endParaRPr lang="en-US" sz="900" dirty="0"/>
          </a:p>
        </p:txBody>
      </p:sp>
      <p:sp>
        <p:nvSpPr>
          <p:cNvPr id="21" name="Text 15"/>
          <p:cNvSpPr/>
          <p:nvPr/>
        </p:nvSpPr>
        <p:spPr>
          <a:xfrm>
            <a:off x="11185855" y="649224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18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1 · CONTEXT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A25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Learning objectives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the end of this module you will be able to: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2103120"/>
            <a:ext cx="640080" cy="640080"/>
          </a:xfrm>
          <a:prstGeom prst="ellipse">
            <a:avLst/>
          </a:prstGeom>
          <a:solidFill>
            <a:srgbClr val="E8F1F2"/>
          </a:solidFill>
          <a:ln w="12700">
            <a:solidFill>
              <a:srgbClr val="0F7B8A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3232" y="2267712"/>
            <a:ext cx="310896" cy="310896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71600" y="2084832"/>
            <a:ext cx="10332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the terms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1371600" y="2432304"/>
            <a:ext cx="10332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Distinguish passwords, tMFA, 2SV, FIDO2, passkey, single-device passkey, FIDO key and the sync fabric.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548640" y="2944368"/>
            <a:ext cx="640080" cy="640080"/>
          </a:xfrm>
          <a:prstGeom prst="ellipse">
            <a:avLst/>
          </a:prstGeom>
          <a:solidFill>
            <a:srgbClr val="E8F1F2"/>
          </a:solidFill>
          <a:ln w="12700">
            <a:solidFill>
              <a:srgbClr val="0F7B8A"/>
            </a:solidFill>
            <a:prstDash val="solid"/>
          </a:ln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" y="3108960"/>
            <a:ext cx="310896" cy="310896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371600" y="2926080"/>
            <a:ext cx="10332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 the lifecycle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1371600" y="3273552"/>
            <a:ext cx="10332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Walk a credential through creation, storage, login, sync, revocation and recovery — and the threats at each stage.</a:t>
            </a:r>
            <a:endParaRPr lang="en-US" sz="1200" dirty="0"/>
          </a:p>
        </p:txBody>
      </p:sp>
      <p:sp>
        <p:nvSpPr>
          <p:cNvPr id="13" name="Shape 9"/>
          <p:cNvSpPr/>
          <p:nvPr/>
        </p:nvSpPr>
        <p:spPr>
          <a:xfrm>
            <a:off x="548640" y="3785616"/>
            <a:ext cx="640080" cy="640080"/>
          </a:xfrm>
          <a:prstGeom prst="ellipse">
            <a:avLst/>
          </a:prstGeom>
          <a:solidFill>
            <a:srgbClr val="E8F1F2"/>
          </a:solidFill>
          <a:ln w="12700">
            <a:solidFill>
              <a:srgbClr val="0F7B8A"/>
            </a:solidFill>
            <a:prstDash val="solid"/>
          </a:ln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232" y="3950208"/>
            <a:ext cx="310896" cy="310896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371600" y="3767328"/>
            <a:ext cx="10332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Rank real attacks</a:t>
            </a:r>
            <a:endParaRPr lang="en-US" sz="1600" dirty="0"/>
          </a:p>
        </p:txBody>
      </p:sp>
      <p:sp>
        <p:nvSpPr>
          <p:cNvPr id="16" name="Text 11"/>
          <p:cNvSpPr/>
          <p:nvPr/>
        </p:nvSpPr>
        <p:spPr>
          <a:xfrm>
            <a:off x="1371600" y="4114800"/>
            <a:ext cx="10332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prevalence-weighted threats: brute-force, stuffing, infostealers, AitM phishing, fatigue, sync-fabric phishing, device theft.</a:t>
            </a:r>
            <a:endParaRPr lang="en-US" sz="1200" dirty="0"/>
          </a:p>
        </p:txBody>
      </p:sp>
      <p:sp>
        <p:nvSpPr>
          <p:cNvPr id="17" name="Shape 12"/>
          <p:cNvSpPr/>
          <p:nvPr/>
        </p:nvSpPr>
        <p:spPr>
          <a:xfrm>
            <a:off x="548640" y="4626864"/>
            <a:ext cx="640080" cy="640080"/>
          </a:xfrm>
          <a:prstGeom prst="ellipse">
            <a:avLst/>
          </a:prstGeom>
          <a:solidFill>
            <a:srgbClr val="E8F1F2"/>
          </a:solidFill>
          <a:ln w="12700">
            <a:solidFill>
              <a:srgbClr val="0F7B8A"/>
            </a:solidFill>
            <a:prstDash val="solid"/>
          </a:ln>
        </p:spPr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232" y="4791456"/>
            <a:ext cx="310896" cy="310896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1371600" y="4608576"/>
            <a:ext cx="10332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Justify FIDO2</a:t>
            </a:r>
            <a:endParaRPr lang="en-US" sz="1600" dirty="0"/>
          </a:p>
        </p:txBody>
      </p:sp>
      <p:sp>
        <p:nvSpPr>
          <p:cNvPr id="20" name="Text 14"/>
          <p:cNvSpPr/>
          <p:nvPr/>
        </p:nvSpPr>
        <p:spPr>
          <a:xfrm>
            <a:off x="1371600" y="4956048"/>
            <a:ext cx="10332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Articulate why FIDO2 is structurally resistant to AitM and where its residual risks actually live.</a:t>
            </a:r>
            <a:endParaRPr lang="en-US" sz="1200" dirty="0"/>
          </a:p>
        </p:txBody>
      </p:sp>
      <p:sp>
        <p:nvSpPr>
          <p:cNvPr id="21" name="Shape 15"/>
          <p:cNvSpPr/>
          <p:nvPr/>
        </p:nvSpPr>
        <p:spPr>
          <a:xfrm>
            <a:off x="548640" y="5468112"/>
            <a:ext cx="640080" cy="640080"/>
          </a:xfrm>
          <a:prstGeom prst="ellipse">
            <a:avLst/>
          </a:prstGeom>
          <a:solidFill>
            <a:srgbClr val="E8F1F2"/>
          </a:solidFill>
          <a:ln w="12700">
            <a:solidFill>
              <a:srgbClr val="0F7B8A"/>
            </a:solidFill>
            <a:prstDash val="solid"/>
          </a:ln>
        </p:spPr>
      </p:sp>
      <p:pic>
        <p:nvPicPr>
          <p:cNvPr id="2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" y="5632704"/>
            <a:ext cx="310896" cy="310896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1371600" y="5449824"/>
            <a:ext cx="10332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Advise relying parties</a:t>
            </a:r>
            <a:endParaRPr lang="en-US" sz="1600" dirty="0"/>
          </a:p>
        </p:txBody>
      </p:sp>
      <p:sp>
        <p:nvSpPr>
          <p:cNvPr id="24" name="Text 17"/>
          <p:cNvSpPr/>
          <p:nvPr/>
        </p:nvSpPr>
        <p:spPr>
          <a:xfrm>
            <a:off x="1371600" y="5797296"/>
            <a:ext cx="10332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Translate findings into concrete guidance for users, developers and risk owners.</a:t>
            </a:r>
            <a:endParaRPr lang="en-US" sz="1200" dirty="0"/>
          </a:p>
        </p:txBody>
      </p:sp>
      <p:sp>
        <p:nvSpPr>
          <p:cNvPr id="25" name="Text 18"/>
          <p:cNvSpPr/>
          <p:nvPr/>
        </p:nvSpPr>
        <p:spPr>
          <a:xfrm>
            <a:off x="548640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NCSC, 23 Apr 2026 — Comparing the security properties of traditional user credentials and FIDO2 credentials for personal use</a:t>
            </a:r>
            <a:endParaRPr lang="en-US" sz="900" dirty="0"/>
          </a:p>
        </p:txBody>
      </p:sp>
      <p:sp>
        <p:nvSpPr>
          <p:cNvPr id="26" name="Text 19"/>
          <p:cNvSpPr/>
          <p:nvPr/>
        </p:nvSpPr>
        <p:spPr>
          <a:xfrm>
            <a:off x="11185855" y="649224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18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2 · DEFINITIONS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A25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vocabulary, fixed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NCSC's working definitions — use these in any discussion, advisory or report.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48640" y="1965960"/>
            <a:ext cx="3749040" cy="1143000"/>
          </a:xfrm>
          <a:prstGeom prst="rect">
            <a:avLst/>
          </a:prstGeom>
          <a:solidFill>
            <a:srgbClr val="E8F1F2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1965960"/>
            <a:ext cx="64008" cy="1143000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205740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MFA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31520" y="2377440"/>
            <a:ext cx="3474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Authentication using more than one factor — typically a password plus something else.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389120" y="1965960"/>
            <a:ext cx="3749040" cy="1143000"/>
          </a:xfrm>
          <a:prstGeom prst="rect">
            <a:avLst/>
          </a:prstGeom>
          <a:solidFill>
            <a:srgbClr val="E8F1F2"/>
          </a:solidFill>
          <a:ln/>
        </p:spPr>
      </p:sp>
      <p:sp>
        <p:nvSpPr>
          <p:cNvPr id="10" name="Shape 8"/>
          <p:cNvSpPr/>
          <p:nvPr/>
        </p:nvSpPr>
        <p:spPr>
          <a:xfrm>
            <a:off x="4389120" y="1965960"/>
            <a:ext cx="64008" cy="1143000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0" y="205740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tMFA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572000" y="2377440"/>
            <a:ext cx="3474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Traditional MFA: password + a second factor such as SMS code, TOTP, hardware OTP, email code, or push approval.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8229600" y="1965960"/>
            <a:ext cx="3749040" cy="1143000"/>
          </a:xfrm>
          <a:prstGeom prst="rect">
            <a:avLst/>
          </a:prstGeom>
          <a:solidFill>
            <a:srgbClr val="E8F1F2"/>
          </a:solidFill>
          <a:ln/>
        </p:spPr>
      </p:sp>
      <p:sp>
        <p:nvSpPr>
          <p:cNvPr id="14" name="Shape 12"/>
          <p:cNvSpPr/>
          <p:nvPr/>
        </p:nvSpPr>
        <p:spPr>
          <a:xfrm>
            <a:off x="8229600" y="1965960"/>
            <a:ext cx="64008" cy="1143000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15" name="Text 13"/>
          <p:cNvSpPr/>
          <p:nvPr/>
        </p:nvSpPr>
        <p:spPr>
          <a:xfrm>
            <a:off x="8412480" y="205740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2SV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8412480" y="2377440"/>
            <a:ext cx="3474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2-step verification — the user-facing process of logging in with tMFA.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548640" y="3246120"/>
            <a:ext cx="3749040" cy="1143000"/>
          </a:xfrm>
          <a:prstGeom prst="rect">
            <a:avLst/>
          </a:prstGeom>
          <a:solidFill>
            <a:srgbClr val="E8F1F2"/>
          </a:solidFill>
          <a:ln/>
        </p:spPr>
      </p:sp>
      <p:sp>
        <p:nvSpPr>
          <p:cNvPr id="18" name="Shape 16"/>
          <p:cNvSpPr/>
          <p:nvPr/>
        </p:nvSpPr>
        <p:spPr>
          <a:xfrm>
            <a:off x="548640" y="3246120"/>
            <a:ext cx="64008" cy="1143000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19" name="Text 17"/>
          <p:cNvSpPr/>
          <p:nvPr/>
        </p:nvSpPr>
        <p:spPr>
          <a:xfrm>
            <a:off x="731520" y="333756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FIDO2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731520" y="3657600"/>
            <a:ext cx="3474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 standard (WebAuthn + CTAP2) using public-key cryptography, with the private key held by an authenticator.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389120" y="3246120"/>
            <a:ext cx="3749040" cy="1143000"/>
          </a:xfrm>
          <a:prstGeom prst="rect">
            <a:avLst/>
          </a:prstGeom>
          <a:solidFill>
            <a:srgbClr val="E8F1F2"/>
          </a:solidFill>
          <a:ln/>
        </p:spPr>
      </p:sp>
      <p:sp>
        <p:nvSpPr>
          <p:cNvPr id="22" name="Shape 20"/>
          <p:cNvSpPr/>
          <p:nvPr/>
        </p:nvSpPr>
        <p:spPr>
          <a:xfrm>
            <a:off x="4389120" y="3246120"/>
            <a:ext cx="64008" cy="1143000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23" name="Text 21"/>
          <p:cNvSpPr/>
          <p:nvPr/>
        </p:nvSpPr>
        <p:spPr>
          <a:xfrm>
            <a:off x="4572000" y="333756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Passkey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572000" y="3657600"/>
            <a:ext cx="3474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FIDO2 credential on a commodity device that is synchronised across devices via a sync fabric.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8229600" y="3246120"/>
            <a:ext cx="3749040" cy="1143000"/>
          </a:xfrm>
          <a:prstGeom prst="rect">
            <a:avLst/>
          </a:prstGeom>
          <a:solidFill>
            <a:srgbClr val="E8F1F2"/>
          </a:solidFill>
          <a:ln/>
        </p:spPr>
      </p:sp>
      <p:sp>
        <p:nvSpPr>
          <p:cNvPr id="26" name="Shape 24"/>
          <p:cNvSpPr/>
          <p:nvPr/>
        </p:nvSpPr>
        <p:spPr>
          <a:xfrm>
            <a:off x="8229600" y="3246120"/>
            <a:ext cx="64008" cy="1143000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27" name="Text 25"/>
          <p:cNvSpPr/>
          <p:nvPr/>
        </p:nvSpPr>
        <p:spPr>
          <a:xfrm>
            <a:off x="8412480" y="333756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Single-device passkey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8412480" y="3657600"/>
            <a:ext cx="3474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FIDO2 credential that cannot leave the device it was created on (cannot be exported, shared or synced).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48640" y="4526280"/>
            <a:ext cx="3749040" cy="1143000"/>
          </a:xfrm>
          <a:prstGeom prst="rect">
            <a:avLst/>
          </a:prstGeom>
          <a:solidFill>
            <a:srgbClr val="E8F1F2"/>
          </a:solidFill>
          <a:ln/>
        </p:spPr>
      </p:sp>
      <p:sp>
        <p:nvSpPr>
          <p:cNvPr id="30" name="Shape 28"/>
          <p:cNvSpPr/>
          <p:nvPr/>
        </p:nvSpPr>
        <p:spPr>
          <a:xfrm>
            <a:off x="548640" y="4526280"/>
            <a:ext cx="64008" cy="1143000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31" name="Text 29"/>
          <p:cNvSpPr/>
          <p:nvPr/>
        </p:nvSpPr>
        <p:spPr>
          <a:xfrm>
            <a:off x="731520" y="461772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FIDO key / token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731520" y="4937760"/>
            <a:ext cx="3474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physical hardware token that acts as a FIDO authenticator (e.g. YubiKey).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4389120" y="4526280"/>
            <a:ext cx="3749040" cy="1143000"/>
          </a:xfrm>
          <a:prstGeom prst="rect">
            <a:avLst/>
          </a:prstGeom>
          <a:solidFill>
            <a:srgbClr val="E8F1F2"/>
          </a:solidFill>
          <a:ln/>
        </p:spPr>
      </p:sp>
      <p:sp>
        <p:nvSpPr>
          <p:cNvPr id="34" name="Shape 32"/>
          <p:cNvSpPr/>
          <p:nvPr/>
        </p:nvSpPr>
        <p:spPr>
          <a:xfrm>
            <a:off x="4389120" y="4526280"/>
            <a:ext cx="64008" cy="1143000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35" name="Text 33"/>
          <p:cNvSpPr/>
          <p:nvPr/>
        </p:nvSpPr>
        <p:spPr>
          <a:xfrm>
            <a:off x="4572000" y="461772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Sync fabric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4572000" y="4937760"/>
            <a:ext cx="3474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vendor cloud platform — Apple, Google, Microsoft, 1Password etc. — that synchronises credentials across a user's devices.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8229600" y="4526280"/>
            <a:ext cx="3749040" cy="1143000"/>
          </a:xfrm>
          <a:prstGeom prst="rect">
            <a:avLst/>
          </a:prstGeom>
          <a:solidFill>
            <a:srgbClr val="E8F1F2"/>
          </a:solidFill>
          <a:ln/>
        </p:spPr>
      </p:sp>
      <p:sp>
        <p:nvSpPr>
          <p:cNvPr id="38" name="Shape 36"/>
          <p:cNvSpPr/>
          <p:nvPr/>
        </p:nvSpPr>
        <p:spPr>
          <a:xfrm>
            <a:off x="8229600" y="4526280"/>
            <a:ext cx="64008" cy="1143000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39" name="Text 37"/>
          <p:cNvSpPr/>
          <p:nvPr/>
        </p:nvSpPr>
        <p:spPr>
          <a:xfrm>
            <a:off x="8412480" y="461772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Relying party</a:t>
            </a:r>
            <a:endParaRPr lang="en-US" sz="1300" dirty="0"/>
          </a:p>
        </p:txBody>
      </p:sp>
      <p:sp>
        <p:nvSpPr>
          <p:cNvPr id="40" name="Text 38"/>
          <p:cNvSpPr/>
          <p:nvPr/>
        </p:nvSpPr>
        <p:spPr>
          <a:xfrm>
            <a:off x="8412480" y="4937760"/>
            <a:ext cx="3474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FIDO terminology for the application, website or service authenticating the user.</a:t>
            </a:r>
            <a:endParaRPr lang="en-US" sz="1050" dirty="0"/>
          </a:p>
        </p:txBody>
      </p:sp>
      <p:sp>
        <p:nvSpPr>
          <p:cNvPr id="41" name="Text 39"/>
          <p:cNvSpPr/>
          <p:nvPr/>
        </p:nvSpPr>
        <p:spPr>
          <a:xfrm>
            <a:off x="548640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NCSC, 23 Apr 2026 — Comparing the security properties of traditional user credentials and FIDO2 credentials for personal use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11185855" y="649224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18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2 · FRAMING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A25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credential lifecycle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credential moves through these stages. Threats and defences differ at each one — and the comparison must be made stage by stage.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72288" y="2286000"/>
            <a:ext cx="1783080" cy="3200400"/>
          </a:xfrm>
          <a:prstGeom prst="rect">
            <a:avLst/>
          </a:prstGeom>
          <a:solidFill>
            <a:srgbClr val="E8F1F2"/>
          </a:solidFill>
          <a:ln/>
          <a:effectLst>
            <a:outerShdw sx="100000" sy="100000" kx="0" ky="0" algn="bl" rotWithShape="0" blurRad="76200" dist="25400" dir="54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72288" y="2286000"/>
            <a:ext cx="1783080" cy="137160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7" name="Text 5"/>
          <p:cNvSpPr/>
          <p:nvPr/>
        </p:nvSpPr>
        <p:spPr>
          <a:xfrm>
            <a:off x="609448" y="2514600"/>
            <a:ext cx="1508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952348" y="2971800"/>
            <a:ext cx="822960" cy="82296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F7B8A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58088" y="3172968"/>
            <a:ext cx="411480" cy="41148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563728" y="397764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Creation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609448" y="4389120"/>
            <a:ext cx="1508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 the secret(s).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2259940" y="3566160"/>
            <a:ext cx="10972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</a:t>
            </a:r>
            <a:endParaRPr lang="en-US" sz="2800" dirty="0"/>
          </a:p>
        </p:txBody>
      </p:sp>
      <p:sp>
        <p:nvSpPr>
          <p:cNvPr id="13" name="Shape 10"/>
          <p:cNvSpPr/>
          <p:nvPr/>
        </p:nvSpPr>
        <p:spPr>
          <a:xfrm>
            <a:off x="2365096" y="2286000"/>
            <a:ext cx="1783080" cy="3200400"/>
          </a:xfrm>
          <a:prstGeom prst="rect">
            <a:avLst/>
          </a:prstGeom>
          <a:solidFill>
            <a:srgbClr val="E8F1F2"/>
          </a:solidFill>
          <a:ln/>
          <a:effectLst>
            <a:outerShdw sx="100000" sy="100000" kx="0" ky="0" algn="bl" rotWithShape="0" blurRad="76200" dist="25400" dir="5400000">
              <a:srgbClr val="000000">
                <a:alpha val="8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2365096" y="2286000"/>
            <a:ext cx="1783080" cy="137160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15" name="Text 12"/>
          <p:cNvSpPr/>
          <p:nvPr/>
        </p:nvSpPr>
        <p:spPr>
          <a:xfrm>
            <a:off x="2502256" y="2514600"/>
            <a:ext cx="1508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2845156" y="2971800"/>
            <a:ext cx="822960" cy="82296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F7B8A"/>
            </a:solidFill>
            <a:prstDash val="solid"/>
          </a:ln>
        </p:spPr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0896" y="3172968"/>
            <a:ext cx="411480" cy="41148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2456536" y="397764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Storage</a:t>
            </a:r>
            <a:endParaRPr lang="en-US" sz="1400" dirty="0"/>
          </a:p>
        </p:txBody>
      </p:sp>
      <p:sp>
        <p:nvSpPr>
          <p:cNvPr id="19" name="Text 15"/>
          <p:cNvSpPr/>
          <p:nvPr/>
        </p:nvSpPr>
        <p:spPr>
          <a:xfrm>
            <a:off x="2502256" y="4389120"/>
            <a:ext cx="1508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Hold them safely on device or token.</a:t>
            </a:r>
            <a:endParaRPr lang="en-US" sz="1100" dirty="0"/>
          </a:p>
        </p:txBody>
      </p:sp>
      <p:sp>
        <p:nvSpPr>
          <p:cNvPr id="20" name="Text 16"/>
          <p:cNvSpPr/>
          <p:nvPr/>
        </p:nvSpPr>
        <p:spPr>
          <a:xfrm>
            <a:off x="4152748" y="3566160"/>
            <a:ext cx="10972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</a:t>
            </a:r>
            <a:endParaRPr lang="en-US" sz="2800" dirty="0"/>
          </a:p>
        </p:txBody>
      </p:sp>
      <p:sp>
        <p:nvSpPr>
          <p:cNvPr id="21" name="Shape 17"/>
          <p:cNvSpPr/>
          <p:nvPr/>
        </p:nvSpPr>
        <p:spPr>
          <a:xfrm>
            <a:off x="4257904" y="2286000"/>
            <a:ext cx="1783080" cy="3200400"/>
          </a:xfrm>
          <a:prstGeom prst="rect">
            <a:avLst/>
          </a:prstGeom>
          <a:solidFill>
            <a:srgbClr val="E8F1F2"/>
          </a:solidFill>
          <a:ln/>
          <a:effectLst>
            <a:outerShdw sx="100000" sy="100000" kx="0" ky="0" algn="bl" rotWithShape="0" blurRad="76200" dist="25400" dir="5400000">
              <a:srgbClr val="000000">
                <a:alpha val="8000"/>
              </a:srgbClr>
            </a:outerShdw>
          </a:effectLst>
        </p:spPr>
      </p:sp>
      <p:sp>
        <p:nvSpPr>
          <p:cNvPr id="22" name="Shape 18"/>
          <p:cNvSpPr/>
          <p:nvPr/>
        </p:nvSpPr>
        <p:spPr>
          <a:xfrm>
            <a:off x="4257904" y="2286000"/>
            <a:ext cx="1783080" cy="137160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23" name="Text 19"/>
          <p:cNvSpPr/>
          <p:nvPr/>
        </p:nvSpPr>
        <p:spPr>
          <a:xfrm>
            <a:off x="4395064" y="2514600"/>
            <a:ext cx="1508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" dirty="0"/>
          </a:p>
        </p:txBody>
      </p:sp>
      <p:sp>
        <p:nvSpPr>
          <p:cNvPr id="24" name="Shape 20"/>
          <p:cNvSpPr/>
          <p:nvPr/>
        </p:nvSpPr>
        <p:spPr>
          <a:xfrm>
            <a:off x="4737964" y="2971800"/>
            <a:ext cx="822960" cy="82296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F7B8A"/>
            </a:solidFill>
            <a:prstDash val="solid"/>
          </a:ln>
        </p:spPr>
      </p:sp>
      <p:pic>
        <p:nvPicPr>
          <p:cNvPr id="2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3704" y="3172968"/>
            <a:ext cx="411480" cy="411480"/>
          </a:xfrm>
          <a:prstGeom prst="rect">
            <a:avLst/>
          </a:prstGeom>
        </p:spPr>
      </p:pic>
      <p:sp>
        <p:nvSpPr>
          <p:cNvPr id="26" name="Text 21"/>
          <p:cNvSpPr/>
          <p:nvPr/>
        </p:nvSpPr>
        <p:spPr>
          <a:xfrm>
            <a:off x="4349344" y="397764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Login (use)</a:t>
            </a:r>
            <a:endParaRPr lang="en-US" sz="1400" dirty="0"/>
          </a:p>
        </p:txBody>
      </p:sp>
      <p:sp>
        <p:nvSpPr>
          <p:cNvPr id="27" name="Text 22"/>
          <p:cNvSpPr/>
          <p:nvPr/>
        </p:nvSpPr>
        <p:spPr>
          <a:xfrm>
            <a:off x="4395064" y="4389120"/>
            <a:ext cx="1508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Authenticate to a relying party.</a:t>
            </a:r>
            <a:endParaRPr lang="en-US" sz="1100" dirty="0"/>
          </a:p>
        </p:txBody>
      </p:sp>
      <p:sp>
        <p:nvSpPr>
          <p:cNvPr id="28" name="Text 23"/>
          <p:cNvSpPr/>
          <p:nvPr/>
        </p:nvSpPr>
        <p:spPr>
          <a:xfrm>
            <a:off x="6045556" y="3566160"/>
            <a:ext cx="10972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</a:t>
            </a:r>
            <a:endParaRPr lang="en-US" sz="2800" dirty="0"/>
          </a:p>
        </p:txBody>
      </p:sp>
      <p:sp>
        <p:nvSpPr>
          <p:cNvPr id="29" name="Shape 24"/>
          <p:cNvSpPr/>
          <p:nvPr/>
        </p:nvSpPr>
        <p:spPr>
          <a:xfrm>
            <a:off x="6150712" y="2286000"/>
            <a:ext cx="1783080" cy="3200400"/>
          </a:xfrm>
          <a:prstGeom prst="rect">
            <a:avLst/>
          </a:prstGeom>
          <a:solidFill>
            <a:srgbClr val="E8F1F2"/>
          </a:solidFill>
          <a:ln/>
          <a:effectLst>
            <a:outerShdw sx="100000" sy="100000" kx="0" ky="0" algn="bl" rotWithShape="0" blurRad="76200" dist="25400" dir="5400000">
              <a:srgbClr val="000000">
                <a:alpha val="8000"/>
              </a:srgbClr>
            </a:outerShdw>
          </a:effectLst>
        </p:spPr>
      </p:sp>
      <p:sp>
        <p:nvSpPr>
          <p:cNvPr id="30" name="Shape 25"/>
          <p:cNvSpPr/>
          <p:nvPr/>
        </p:nvSpPr>
        <p:spPr>
          <a:xfrm>
            <a:off x="6150712" y="2286000"/>
            <a:ext cx="1783080" cy="137160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31" name="Text 26"/>
          <p:cNvSpPr/>
          <p:nvPr/>
        </p:nvSpPr>
        <p:spPr>
          <a:xfrm>
            <a:off x="6287872" y="2514600"/>
            <a:ext cx="1508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100" dirty="0"/>
          </a:p>
        </p:txBody>
      </p:sp>
      <p:sp>
        <p:nvSpPr>
          <p:cNvPr id="32" name="Shape 27"/>
          <p:cNvSpPr/>
          <p:nvPr/>
        </p:nvSpPr>
        <p:spPr>
          <a:xfrm>
            <a:off x="6630772" y="2971800"/>
            <a:ext cx="822960" cy="82296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F7B8A"/>
            </a:solidFill>
            <a:prstDash val="solid"/>
          </a:ln>
        </p:spPr>
      </p:sp>
      <p:pic>
        <p:nvPicPr>
          <p:cNvPr id="3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6512" y="3172968"/>
            <a:ext cx="411480" cy="411480"/>
          </a:xfrm>
          <a:prstGeom prst="rect">
            <a:avLst/>
          </a:prstGeom>
        </p:spPr>
      </p:pic>
      <p:sp>
        <p:nvSpPr>
          <p:cNvPr id="34" name="Text 28"/>
          <p:cNvSpPr/>
          <p:nvPr/>
        </p:nvSpPr>
        <p:spPr>
          <a:xfrm>
            <a:off x="6242152" y="397764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Sync / share</a:t>
            </a:r>
            <a:endParaRPr lang="en-US" sz="1400" dirty="0"/>
          </a:p>
        </p:txBody>
      </p:sp>
      <p:sp>
        <p:nvSpPr>
          <p:cNvPr id="35" name="Text 29"/>
          <p:cNvSpPr/>
          <p:nvPr/>
        </p:nvSpPr>
        <p:spPr>
          <a:xfrm>
            <a:off x="6287872" y="4389120"/>
            <a:ext cx="1508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Propagate or share across devices/people.</a:t>
            </a:r>
            <a:endParaRPr lang="en-US" sz="1100" dirty="0"/>
          </a:p>
        </p:txBody>
      </p:sp>
      <p:sp>
        <p:nvSpPr>
          <p:cNvPr id="36" name="Text 30"/>
          <p:cNvSpPr/>
          <p:nvPr/>
        </p:nvSpPr>
        <p:spPr>
          <a:xfrm>
            <a:off x="7938364" y="3566160"/>
            <a:ext cx="10972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</a:t>
            </a:r>
            <a:endParaRPr lang="en-US" sz="2800" dirty="0"/>
          </a:p>
        </p:txBody>
      </p:sp>
      <p:sp>
        <p:nvSpPr>
          <p:cNvPr id="37" name="Shape 31"/>
          <p:cNvSpPr/>
          <p:nvPr/>
        </p:nvSpPr>
        <p:spPr>
          <a:xfrm>
            <a:off x="8043520" y="2286000"/>
            <a:ext cx="1783080" cy="3200400"/>
          </a:xfrm>
          <a:prstGeom prst="rect">
            <a:avLst/>
          </a:prstGeom>
          <a:solidFill>
            <a:srgbClr val="E8F1F2"/>
          </a:solidFill>
          <a:ln/>
          <a:effectLst>
            <a:outerShdw sx="100000" sy="100000" kx="0" ky="0" algn="bl" rotWithShape="0" blurRad="76200" dist="25400" dir="5400000">
              <a:srgbClr val="000000">
                <a:alpha val="8000"/>
              </a:srgbClr>
            </a:outerShdw>
          </a:effectLst>
        </p:spPr>
      </p:sp>
      <p:sp>
        <p:nvSpPr>
          <p:cNvPr id="38" name="Shape 32"/>
          <p:cNvSpPr/>
          <p:nvPr/>
        </p:nvSpPr>
        <p:spPr>
          <a:xfrm>
            <a:off x="8043520" y="2286000"/>
            <a:ext cx="1783080" cy="137160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39" name="Text 33"/>
          <p:cNvSpPr/>
          <p:nvPr/>
        </p:nvSpPr>
        <p:spPr>
          <a:xfrm>
            <a:off x="8180680" y="2514600"/>
            <a:ext cx="1508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100" dirty="0"/>
          </a:p>
        </p:txBody>
      </p:sp>
      <p:sp>
        <p:nvSpPr>
          <p:cNvPr id="40" name="Shape 34"/>
          <p:cNvSpPr/>
          <p:nvPr/>
        </p:nvSpPr>
        <p:spPr>
          <a:xfrm>
            <a:off x="8523580" y="2971800"/>
            <a:ext cx="822960" cy="82296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F7B8A"/>
            </a:solidFill>
            <a:prstDash val="solid"/>
          </a:ln>
        </p:spPr>
      </p:sp>
      <p:pic>
        <p:nvPicPr>
          <p:cNvPr id="41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29320" y="3172968"/>
            <a:ext cx="411480" cy="411480"/>
          </a:xfrm>
          <a:prstGeom prst="rect">
            <a:avLst/>
          </a:prstGeom>
        </p:spPr>
      </p:pic>
      <p:sp>
        <p:nvSpPr>
          <p:cNvPr id="42" name="Text 35"/>
          <p:cNvSpPr/>
          <p:nvPr/>
        </p:nvSpPr>
        <p:spPr>
          <a:xfrm>
            <a:off x="8134960" y="397764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Revocation</a:t>
            </a:r>
            <a:endParaRPr lang="en-US" sz="1400" dirty="0"/>
          </a:p>
        </p:txBody>
      </p:sp>
      <p:sp>
        <p:nvSpPr>
          <p:cNvPr id="43" name="Text 36"/>
          <p:cNvSpPr/>
          <p:nvPr/>
        </p:nvSpPr>
        <p:spPr>
          <a:xfrm>
            <a:off x="8180680" y="4389120"/>
            <a:ext cx="1508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Deliberately invalidate a credential.</a:t>
            </a:r>
            <a:endParaRPr lang="en-US" sz="1100" dirty="0"/>
          </a:p>
        </p:txBody>
      </p:sp>
      <p:sp>
        <p:nvSpPr>
          <p:cNvPr id="44" name="Text 37"/>
          <p:cNvSpPr/>
          <p:nvPr/>
        </p:nvSpPr>
        <p:spPr>
          <a:xfrm>
            <a:off x="9831172" y="3566160"/>
            <a:ext cx="10972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</a:t>
            </a:r>
            <a:endParaRPr lang="en-US" sz="2800" dirty="0"/>
          </a:p>
        </p:txBody>
      </p:sp>
      <p:sp>
        <p:nvSpPr>
          <p:cNvPr id="45" name="Shape 38"/>
          <p:cNvSpPr/>
          <p:nvPr/>
        </p:nvSpPr>
        <p:spPr>
          <a:xfrm>
            <a:off x="9936328" y="2286000"/>
            <a:ext cx="1783080" cy="3200400"/>
          </a:xfrm>
          <a:prstGeom prst="rect">
            <a:avLst/>
          </a:prstGeom>
          <a:solidFill>
            <a:srgbClr val="E8F1F2"/>
          </a:solidFill>
          <a:ln/>
          <a:effectLst>
            <a:outerShdw sx="100000" sy="100000" kx="0" ky="0" algn="bl" rotWithShape="0" blurRad="76200" dist="25400" dir="5400000">
              <a:srgbClr val="000000">
                <a:alpha val="8000"/>
              </a:srgbClr>
            </a:outerShdw>
          </a:effectLst>
        </p:spPr>
      </p:sp>
      <p:sp>
        <p:nvSpPr>
          <p:cNvPr id="46" name="Shape 39"/>
          <p:cNvSpPr/>
          <p:nvPr/>
        </p:nvSpPr>
        <p:spPr>
          <a:xfrm>
            <a:off x="9936328" y="2286000"/>
            <a:ext cx="1783080" cy="137160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47" name="Text 40"/>
          <p:cNvSpPr/>
          <p:nvPr/>
        </p:nvSpPr>
        <p:spPr>
          <a:xfrm>
            <a:off x="10073488" y="2514600"/>
            <a:ext cx="1508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100" dirty="0"/>
          </a:p>
        </p:txBody>
      </p:sp>
      <p:sp>
        <p:nvSpPr>
          <p:cNvPr id="48" name="Shape 41"/>
          <p:cNvSpPr/>
          <p:nvPr/>
        </p:nvSpPr>
        <p:spPr>
          <a:xfrm>
            <a:off x="10416388" y="2971800"/>
            <a:ext cx="822960" cy="82296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F7B8A"/>
            </a:solidFill>
            <a:prstDash val="solid"/>
          </a:ln>
        </p:spPr>
      </p:sp>
      <p:pic>
        <p:nvPicPr>
          <p:cNvPr id="49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622128" y="3172968"/>
            <a:ext cx="411480" cy="411480"/>
          </a:xfrm>
          <a:prstGeom prst="rect">
            <a:avLst/>
          </a:prstGeom>
        </p:spPr>
      </p:pic>
      <p:sp>
        <p:nvSpPr>
          <p:cNvPr id="50" name="Text 42"/>
          <p:cNvSpPr/>
          <p:nvPr/>
        </p:nvSpPr>
        <p:spPr>
          <a:xfrm>
            <a:off x="10027768" y="397764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Recovery</a:t>
            </a:r>
            <a:endParaRPr lang="en-US" sz="1400" dirty="0"/>
          </a:p>
        </p:txBody>
      </p:sp>
      <p:sp>
        <p:nvSpPr>
          <p:cNvPr id="51" name="Text 43"/>
          <p:cNvSpPr/>
          <p:nvPr/>
        </p:nvSpPr>
        <p:spPr>
          <a:xfrm>
            <a:off x="10073488" y="4389120"/>
            <a:ext cx="1508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Regain access after loss or compromise.</a:t>
            </a:r>
            <a:endParaRPr lang="en-US" sz="1100" dirty="0"/>
          </a:p>
        </p:txBody>
      </p:sp>
      <p:sp>
        <p:nvSpPr>
          <p:cNvPr id="52" name="Text 44"/>
          <p:cNvSpPr/>
          <p:nvPr/>
        </p:nvSpPr>
        <p:spPr>
          <a:xfrm>
            <a:off x="548640" y="585216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Sharing and recovery are optional and can occur at any point between creation and revocation.</a:t>
            </a:r>
            <a:endParaRPr lang="en-US" sz="1100" dirty="0"/>
          </a:p>
        </p:txBody>
      </p:sp>
      <p:sp>
        <p:nvSpPr>
          <p:cNvPr id="53" name="Text 45"/>
          <p:cNvSpPr/>
          <p:nvPr/>
        </p:nvSpPr>
        <p:spPr>
          <a:xfrm>
            <a:off x="548640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NCSC, 23 Apr 2026 — Comparing the security properties of traditional user credentials and FIDO2 credentials for personal use</a:t>
            </a:r>
            <a:endParaRPr lang="en-US" sz="900" dirty="0"/>
          </a:p>
        </p:txBody>
      </p:sp>
      <p:sp>
        <p:nvSpPr>
          <p:cNvPr id="54" name="Text 46"/>
          <p:cNvSpPr/>
          <p:nvPr/>
        </p:nvSpPr>
        <p:spPr>
          <a:xfrm>
            <a:off x="11185855" y="649224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18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3 · THREAT MODEL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A25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Threat actors and their budgets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 capability (OC) tiers from RAND / Nevo et al. The paper focuses on OC1–OC2: the actors causing the largest scale of harm to individuals.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48640" y="2194560"/>
            <a:ext cx="11064240" cy="594360"/>
          </a:xfrm>
          <a:prstGeom prst="rect">
            <a:avLst/>
          </a:prstGeom>
          <a:solidFill>
            <a:srgbClr val="E8F1F2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2194560"/>
            <a:ext cx="914400" cy="594360"/>
          </a:xfrm>
          <a:prstGeom prst="rect">
            <a:avLst/>
          </a:prstGeom>
          <a:solidFill>
            <a:srgbClr val="F2A359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2194560"/>
            <a:ext cx="914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OC1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645920" y="2194560"/>
            <a:ext cx="6858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Amateur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229600" y="2194560"/>
            <a:ext cx="3200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F2A3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 budget per op: $1k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2898648"/>
            <a:ext cx="11064240" cy="594360"/>
          </a:xfrm>
          <a:prstGeom prst="rect">
            <a:avLst/>
          </a:prstGeom>
          <a:solidFill>
            <a:srgbClr val="E8F1F2"/>
          </a:solidFill>
          <a:ln/>
        </p:spPr>
      </p:sp>
      <p:sp>
        <p:nvSpPr>
          <p:cNvPr id="11" name="Shape 9"/>
          <p:cNvSpPr/>
          <p:nvPr/>
        </p:nvSpPr>
        <p:spPr>
          <a:xfrm>
            <a:off x="548640" y="2898648"/>
            <a:ext cx="914400" cy="594360"/>
          </a:xfrm>
          <a:prstGeom prst="rect">
            <a:avLst/>
          </a:prstGeom>
          <a:solidFill>
            <a:srgbClr val="F2A359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" y="2898648"/>
            <a:ext cx="914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OC2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645920" y="2898648"/>
            <a:ext cx="6858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Professional opportunist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8229600" y="2898648"/>
            <a:ext cx="3200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F2A3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 budget per op: $10k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48640" y="3602736"/>
            <a:ext cx="11064240" cy="594360"/>
          </a:xfrm>
          <a:prstGeom prst="rect">
            <a:avLst/>
          </a:prstGeom>
          <a:solidFill>
            <a:srgbClr val="E8F1F2"/>
          </a:solidFill>
          <a:ln/>
        </p:spPr>
      </p:sp>
      <p:sp>
        <p:nvSpPr>
          <p:cNvPr id="16" name="Shape 14"/>
          <p:cNvSpPr/>
          <p:nvPr/>
        </p:nvSpPr>
        <p:spPr>
          <a:xfrm>
            <a:off x="548640" y="3602736"/>
            <a:ext cx="914400" cy="594360"/>
          </a:xfrm>
          <a:prstGeom prst="rect">
            <a:avLst/>
          </a:prstGeom>
          <a:solidFill>
            <a:srgbClr val="E8593F"/>
          </a:solidFill>
          <a:ln/>
        </p:spPr>
      </p:sp>
      <p:sp>
        <p:nvSpPr>
          <p:cNvPr id="17" name="Text 15"/>
          <p:cNvSpPr/>
          <p:nvPr/>
        </p:nvSpPr>
        <p:spPr>
          <a:xfrm>
            <a:off x="548640" y="3602736"/>
            <a:ext cx="914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OC3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645920" y="3602736"/>
            <a:ext cx="6858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Cybercrime syndicate / insider threat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8229600" y="3602736"/>
            <a:ext cx="3200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E859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 budget per op: $1m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548640" y="4306824"/>
            <a:ext cx="11064240" cy="594360"/>
          </a:xfrm>
          <a:prstGeom prst="rect">
            <a:avLst/>
          </a:prstGeom>
          <a:solidFill>
            <a:srgbClr val="E8F1F2"/>
          </a:solidFill>
          <a:ln/>
        </p:spPr>
      </p:sp>
      <p:sp>
        <p:nvSpPr>
          <p:cNvPr id="21" name="Shape 19"/>
          <p:cNvSpPr/>
          <p:nvPr/>
        </p:nvSpPr>
        <p:spPr>
          <a:xfrm>
            <a:off x="548640" y="4306824"/>
            <a:ext cx="914400" cy="594360"/>
          </a:xfrm>
          <a:prstGeom prst="rect">
            <a:avLst/>
          </a:prstGeom>
          <a:solidFill>
            <a:srgbClr val="E8593F"/>
          </a:solidFill>
          <a:ln/>
        </p:spPr>
      </p:sp>
      <p:sp>
        <p:nvSpPr>
          <p:cNvPr id="22" name="Text 20"/>
          <p:cNvSpPr/>
          <p:nvPr/>
        </p:nvSpPr>
        <p:spPr>
          <a:xfrm>
            <a:off x="548640" y="4306824"/>
            <a:ext cx="914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OC4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645920" y="4306824"/>
            <a:ext cx="6858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cyber-capable institution ops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8229600" y="4306824"/>
            <a:ext cx="3200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E859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 budget per op: $10m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548640" y="5010912"/>
            <a:ext cx="11064240" cy="594360"/>
          </a:xfrm>
          <a:prstGeom prst="rect">
            <a:avLst/>
          </a:prstGeom>
          <a:solidFill>
            <a:srgbClr val="E8F1F2"/>
          </a:solidFill>
          <a:ln/>
        </p:spPr>
      </p:sp>
      <p:sp>
        <p:nvSpPr>
          <p:cNvPr id="26" name="Shape 24"/>
          <p:cNvSpPr/>
          <p:nvPr/>
        </p:nvSpPr>
        <p:spPr>
          <a:xfrm>
            <a:off x="548640" y="5010912"/>
            <a:ext cx="914400" cy="594360"/>
          </a:xfrm>
          <a:prstGeom prst="rect">
            <a:avLst/>
          </a:prstGeom>
          <a:solidFill>
            <a:srgbClr val="0A2540"/>
          </a:solidFill>
          <a:ln/>
        </p:spPr>
      </p:sp>
      <p:sp>
        <p:nvSpPr>
          <p:cNvPr id="27" name="Text 25"/>
          <p:cNvSpPr/>
          <p:nvPr/>
        </p:nvSpPr>
        <p:spPr>
          <a:xfrm>
            <a:off x="548640" y="5010912"/>
            <a:ext cx="914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OC5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1645920" y="5010912"/>
            <a:ext cx="6858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Top-tier state ops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8229600" y="5010912"/>
            <a:ext cx="3200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 budget per op: $1bn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548640" y="5897880"/>
            <a:ext cx="11064240" cy="502920"/>
          </a:xfrm>
          <a:prstGeom prst="rect">
            <a:avLst/>
          </a:prstGeom>
          <a:solidFill>
            <a:srgbClr val="0A2540"/>
          </a:solidFill>
          <a:ln/>
        </p:spPr>
      </p:sp>
      <p:pic>
        <p:nvPicPr>
          <p:cNvPr id="3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3232" y="5989320"/>
            <a:ext cx="320040" cy="320040"/>
          </a:xfrm>
          <a:prstGeom prst="rect">
            <a:avLst/>
          </a:prstGeom>
        </p:spPr>
      </p:pic>
      <p:sp>
        <p:nvSpPr>
          <p:cNvPr id="32" name="Text 29"/>
          <p:cNvSpPr/>
          <p:nvPr/>
        </p:nvSpPr>
        <p:spPr>
          <a:xfrm>
            <a:off x="1143000" y="5897880"/>
            <a:ext cx="10332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a sixth: someone with legitimate physical access to the device — partner, family member, roommate. Not 'funded', but starting from a privileged position.</a:t>
            </a:r>
            <a:endParaRPr lang="en-US" sz="1200" dirty="0"/>
          </a:p>
        </p:txBody>
      </p:sp>
      <p:sp>
        <p:nvSpPr>
          <p:cNvPr id="33" name="Text 30"/>
          <p:cNvSpPr/>
          <p:nvPr/>
        </p:nvSpPr>
        <p:spPr>
          <a:xfrm>
            <a:off x="548640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NCSC, 23 Apr 2026 — Comparing the security properties of traditional user credentials and FIDO2 credentials for personal use</a:t>
            </a:r>
            <a:endParaRPr lang="en-US" sz="900" dirty="0"/>
          </a:p>
        </p:txBody>
      </p:sp>
      <p:sp>
        <p:nvSpPr>
          <p:cNvPr id="34" name="Text 31"/>
          <p:cNvSpPr/>
          <p:nvPr/>
        </p:nvSpPr>
        <p:spPr>
          <a:xfrm>
            <a:off x="11185855" y="649224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18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3 · PREVALENCE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A25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attackers actually do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Attacks targeting credentials, ranked by prevalence in Microsoft's Digital Defense Report 2025. Brute-force and stuffing dominate by raw volume.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48640" y="2103120"/>
            <a:ext cx="704088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EE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2240280"/>
            <a:ext cx="6583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 Digital Defense Report 2025 — share of credential attacks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77240" y="2743200"/>
            <a:ext cx="2377440" cy="3566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Brute-force / stuffing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777240" y="3072384"/>
            <a:ext cx="2377440" cy="3566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essentially all bulk traffic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3291840" y="2889504"/>
            <a:ext cx="3931920" cy="256032"/>
          </a:xfrm>
          <a:prstGeom prst="rect">
            <a:avLst/>
          </a:prstGeom>
          <a:solidFill>
            <a:srgbClr val="F0F4F7"/>
          </a:solidFill>
          <a:ln/>
        </p:spPr>
      </p:sp>
      <p:sp>
        <p:nvSpPr>
          <p:cNvPr id="10" name="Shape 8"/>
          <p:cNvSpPr/>
          <p:nvPr/>
        </p:nvSpPr>
        <p:spPr>
          <a:xfrm>
            <a:off x="3291840" y="2889504"/>
            <a:ext cx="3931920" cy="256032"/>
          </a:xfrm>
          <a:prstGeom prst="rect">
            <a:avLst/>
          </a:prstGeom>
          <a:solidFill>
            <a:srgbClr val="E8593F"/>
          </a:solidFill>
          <a:ln/>
        </p:spPr>
      </p:sp>
      <p:sp>
        <p:nvSpPr>
          <p:cNvPr id="11" name="Text 9"/>
          <p:cNvSpPr/>
          <p:nvPr/>
        </p:nvSpPr>
        <p:spPr>
          <a:xfrm>
            <a:off x="3291840" y="3163824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97%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777240" y="3547872"/>
            <a:ext cx="2377440" cy="3566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Infostealer malware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777240" y="3877056"/>
            <a:ext cx="2377440" cy="3566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/ macOS dominant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291840" y="3694176"/>
            <a:ext cx="3931920" cy="256032"/>
          </a:xfrm>
          <a:prstGeom prst="rect">
            <a:avLst/>
          </a:prstGeom>
          <a:solidFill>
            <a:srgbClr val="F0F4F7"/>
          </a:solidFill>
          <a:ln/>
        </p:spPr>
      </p:sp>
      <p:sp>
        <p:nvSpPr>
          <p:cNvPr id="15" name="Shape 13"/>
          <p:cNvSpPr/>
          <p:nvPr/>
        </p:nvSpPr>
        <p:spPr>
          <a:xfrm>
            <a:off x="3291840" y="3694176"/>
            <a:ext cx="2162556" cy="256032"/>
          </a:xfrm>
          <a:prstGeom prst="rect">
            <a:avLst/>
          </a:prstGeom>
          <a:solidFill>
            <a:srgbClr val="F2A359"/>
          </a:solidFill>
          <a:ln/>
        </p:spPr>
      </p:sp>
      <p:sp>
        <p:nvSpPr>
          <p:cNvPr id="16" name="Text 14"/>
          <p:cNvSpPr/>
          <p:nvPr/>
        </p:nvSpPr>
        <p:spPr>
          <a:xfrm>
            <a:off x="3291840" y="3968496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2.4%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777240" y="4352544"/>
            <a:ext cx="2377440" cy="3566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AitM phishing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777240" y="4681728"/>
            <a:ext cx="2377440" cy="3566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rare but high success rate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3291840" y="4498848"/>
            <a:ext cx="3931920" cy="256032"/>
          </a:xfrm>
          <a:prstGeom prst="rect">
            <a:avLst/>
          </a:prstGeom>
          <a:solidFill>
            <a:srgbClr val="F0F4F7"/>
          </a:solidFill>
          <a:ln/>
        </p:spPr>
      </p:sp>
      <p:sp>
        <p:nvSpPr>
          <p:cNvPr id="20" name="Shape 18"/>
          <p:cNvSpPr/>
          <p:nvPr/>
        </p:nvSpPr>
        <p:spPr>
          <a:xfrm>
            <a:off x="3291840" y="4498848"/>
            <a:ext cx="1179576" cy="256032"/>
          </a:xfrm>
          <a:prstGeom prst="rect">
            <a:avLst/>
          </a:prstGeom>
          <a:solidFill>
            <a:srgbClr val="F2A359"/>
          </a:solidFill>
          <a:ln/>
        </p:spPr>
      </p:sp>
      <p:sp>
        <p:nvSpPr>
          <p:cNvPr id="21" name="Text 19"/>
          <p:cNvSpPr/>
          <p:nvPr/>
        </p:nvSpPr>
        <p:spPr>
          <a:xfrm>
            <a:off x="3291840" y="4773168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0.24%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777240" y="5157216"/>
            <a:ext cx="2377440" cy="3566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Fatigue attacks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777240" y="5486400"/>
            <a:ext cx="2377440" cy="3566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near-zero, but still seen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3291840" y="5303520"/>
            <a:ext cx="3931920" cy="256032"/>
          </a:xfrm>
          <a:prstGeom prst="rect">
            <a:avLst/>
          </a:prstGeom>
          <a:solidFill>
            <a:srgbClr val="F0F4F7"/>
          </a:solidFill>
          <a:ln/>
        </p:spPr>
      </p:sp>
      <p:sp>
        <p:nvSpPr>
          <p:cNvPr id="25" name="Shape 23"/>
          <p:cNvSpPr/>
          <p:nvPr/>
        </p:nvSpPr>
        <p:spPr>
          <a:xfrm>
            <a:off x="3291840" y="5303520"/>
            <a:ext cx="393192" cy="256032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26" name="Text 24"/>
          <p:cNvSpPr/>
          <p:nvPr/>
        </p:nvSpPr>
        <p:spPr>
          <a:xfrm>
            <a:off x="3291840" y="557784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0.0033%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7772400" y="2103120"/>
            <a:ext cx="3840480" cy="4114800"/>
          </a:xfrm>
          <a:prstGeom prst="rect">
            <a:avLst/>
          </a:prstGeom>
          <a:solidFill>
            <a:srgbClr val="E8F1F2"/>
          </a:solidFill>
          <a:ln/>
        </p:spPr>
      </p:sp>
      <p:sp>
        <p:nvSpPr>
          <p:cNvPr id="28" name="Text 26"/>
          <p:cNvSpPr/>
          <p:nvPr/>
        </p:nvSpPr>
        <p:spPr>
          <a:xfrm>
            <a:off x="7955280" y="21945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the data</a:t>
            </a:r>
            <a:endParaRPr lang="en-US" sz="1300" dirty="0"/>
          </a:p>
        </p:txBody>
      </p:sp>
      <p:pic>
        <p:nvPicPr>
          <p:cNvPr id="2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55280" y="2697480"/>
            <a:ext cx="274320" cy="274320"/>
          </a:xfrm>
          <a:prstGeom prst="rect">
            <a:avLst/>
          </a:prstGeom>
        </p:spPr>
      </p:pic>
      <p:sp>
        <p:nvSpPr>
          <p:cNvPr id="30" name="Text 27"/>
          <p:cNvSpPr/>
          <p:nvPr/>
        </p:nvSpPr>
        <p:spPr>
          <a:xfrm>
            <a:off x="8321040" y="2670048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Bulk attacks dominate volume.</a:t>
            </a:r>
            <a:endParaRPr lang="en-US" sz="1200" dirty="0"/>
          </a:p>
        </p:txBody>
      </p:sp>
      <p:sp>
        <p:nvSpPr>
          <p:cNvPr id="31" name="Text 28"/>
          <p:cNvSpPr/>
          <p:nvPr/>
        </p:nvSpPr>
        <p:spPr>
          <a:xfrm>
            <a:off x="8321040" y="2944368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Brute-force and credential stuffing are the noise floor. 2SV blocks essentially all of it.</a:t>
            </a:r>
            <a:endParaRPr lang="en-US" sz="1100" dirty="0"/>
          </a:p>
        </p:txBody>
      </p:sp>
      <p:pic>
        <p:nvPicPr>
          <p:cNvPr id="3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5280" y="3657600"/>
            <a:ext cx="274320" cy="274320"/>
          </a:xfrm>
          <a:prstGeom prst="rect">
            <a:avLst/>
          </a:prstGeom>
        </p:spPr>
      </p:pic>
      <p:sp>
        <p:nvSpPr>
          <p:cNvPr id="33" name="Text 29"/>
          <p:cNvSpPr/>
          <p:nvPr/>
        </p:nvSpPr>
        <p:spPr>
          <a:xfrm>
            <a:off x="8321040" y="3630168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AitM is rare but lethal.</a:t>
            </a:r>
            <a:endParaRPr lang="en-US" sz="1200" dirty="0"/>
          </a:p>
        </p:txBody>
      </p:sp>
      <p:sp>
        <p:nvSpPr>
          <p:cNvPr id="34" name="Text 30"/>
          <p:cNvSpPr/>
          <p:nvPr/>
        </p:nvSpPr>
        <p:spPr>
          <a:xfrm>
            <a:off x="8321040" y="3904488"/>
            <a:ext cx="32004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prevalence, very high success rate. Defeats every form of tMFA. Increasingly common against high-value accounts.</a:t>
            </a:r>
            <a:endParaRPr lang="en-US" sz="1100" dirty="0"/>
          </a:p>
        </p:txBody>
      </p:sp>
      <p:pic>
        <p:nvPicPr>
          <p:cNvPr id="3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280" y="4937760"/>
            <a:ext cx="274320" cy="274320"/>
          </a:xfrm>
          <a:prstGeom prst="rect">
            <a:avLst/>
          </a:prstGeom>
        </p:spPr>
      </p:pic>
      <p:sp>
        <p:nvSpPr>
          <p:cNvPr id="36" name="Text 31"/>
          <p:cNvSpPr/>
          <p:nvPr/>
        </p:nvSpPr>
        <p:spPr>
          <a:xfrm>
            <a:off x="8321040" y="4910328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only chase headlines.</a:t>
            </a:r>
            <a:endParaRPr lang="en-US" sz="1200" dirty="0"/>
          </a:p>
        </p:txBody>
      </p:sp>
      <p:sp>
        <p:nvSpPr>
          <p:cNvPr id="37" name="Text 32"/>
          <p:cNvSpPr/>
          <p:nvPr/>
        </p:nvSpPr>
        <p:spPr>
          <a:xfrm>
            <a:off x="8321040" y="5184648"/>
            <a:ext cx="320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Plus device theft and insider physical access — not in this list, but real for individuals.</a:t>
            </a:r>
            <a:endParaRPr lang="en-US" sz="1100" dirty="0"/>
          </a:p>
        </p:txBody>
      </p:sp>
      <p:sp>
        <p:nvSpPr>
          <p:cNvPr id="38" name="Text 33"/>
          <p:cNvSpPr/>
          <p:nvPr/>
        </p:nvSpPr>
        <p:spPr>
          <a:xfrm>
            <a:off x="548640" y="626364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Bars are illustrative; the data spans four orders of magnitude. Source: Microsoft Digital Defense Report 2025, billions of attacks observed.</a:t>
            </a:r>
            <a:endParaRPr lang="en-US" sz="900" dirty="0"/>
          </a:p>
        </p:txBody>
      </p:sp>
      <p:sp>
        <p:nvSpPr>
          <p:cNvPr id="39" name="Text 34"/>
          <p:cNvSpPr/>
          <p:nvPr/>
        </p:nvSpPr>
        <p:spPr>
          <a:xfrm>
            <a:off x="548640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NCSC, 23 Apr 2026 — Comparing the security properties of traditional user credentials and FIDO2 credentials for personal use</a:t>
            </a:r>
            <a:endParaRPr lang="en-US" sz="900" dirty="0"/>
          </a:p>
        </p:txBody>
      </p:sp>
      <p:sp>
        <p:nvSpPr>
          <p:cNvPr id="40" name="Text 35"/>
          <p:cNvSpPr/>
          <p:nvPr/>
        </p:nvSpPr>
        <p:spPr>
          <a:xfrm>
            <a:off x="11185855" y="649224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18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4 · THE MECHANISM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A25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a FIDO2 login actually works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Public-key challenge–response, with the private key never leaving the authenticator and the origin cryptographically bound by the trusted browser.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71704" y="2286000"/>
            <a:ext cx="219456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EE5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71704" y="2286000"/>
            <a:ext cx="2194560" cy="109728"/>
          </a:xfrm>
          <a:prstGeom prst="rect">
            <a:avLst/>
          </a:prstGeom>
          <a:solidFill>
            <a:srgbClr val="00B4A6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48944" y="2697480"/>
            <a:ext cx="640080" cy="64008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508864" y="352044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· Trigger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554584" y="4069080"/>
            <a:ext cx="1828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initiates sign-in. Client sends request to relying party (RP).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2685136" y="2286000"/>
            <a:ext cx="219456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EE5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2685136" y="2286000"/>
            <a:ext cx="2194560" cy="109728"/>
          </a:xfrm>
          <a:prstGeom prst="rect">
            <a:avLst/>
          </a:prstGeom>
          <a:solidFill>
            <a:srgbClr val="00B4A6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2376" y="2697480"/>
            <a:ext cx="640080" cy="6400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2822296" y="352044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· Challenge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2868016" y="4069080"/>
            <a:ext cx="1828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RP issues a fresh cryptographic challenge plus its origin/domain.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4998568" y="2286000"/>
            <a:ext cx="219456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EE5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8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4998568" y="2286000"/>
            <a:ext cx="2194560" cy="109728"/>
          </a:xfrm>
          <a:prstGeom prst="rect">
            <a:avLst/>
          </a:prstGeom>
          <a:solidFill>
            <a:srgbClr val="00B4A6"/>
          </a:solidFill>
          <a:ln/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5808" y="2697480"/>
            <a:ext cx="640080" cy="64008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5135728" y="352044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· User verify</a:t>
            </a:r>
            <a:endParaRPr lang="en-US" sz="1400" dirty="0"/>
          </a:p>
        </p:txBody>
      </p:sp>
      <p:sp>
        <p:nvSpPr>
          <p:cNvPr id="19" name="Text 14"/>
          <p:cNvSpPr/>
          <p:nvPr/>
        </p:nvSpPr>
        <p:spPr>
          <a:xfrm>
            <a:off x="5181448" y="4069080"/>
            <a:ext cx="1828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Authenticator confirms the user (biometric, PIN or device passcode).</a:t>
            </a:r>
            <a:endParaRPr lang="en-US" sz="1100" dirty="0"/>
          </a:p>
        </p:txBody>
      </p:sp>
      <p:sp>
        <p:nvSpPr>
          <p:cNvPr id="20" name="Shape 15"/>
          <p:cNvSpPr/>
          <p:nvPr/>
        </p:nvSpPr>
        <p:spPr>
          <a:xfrm>
            <a:off x="7312000" y="2286000"/>
            <a:ext cx="219456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EE5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8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7312000" y="2286000"/>
            <a:ext cx="2194560" cy="109728"/>
          </a:xfrm>
          <a:prstGeom prst="rect">
            <a:avLst/>
          </a:prstGeom>
          <a:solidFill>
            <a:srgbClr val="00B4A6"/>
          </a:solidFill>
          <a:ln/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89240" y="2697480"/>
            <a:ext cx="640080" cy="64008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7449160" y="352044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· Sign</a:t>
            </a:r>
            <a:endParaRPr lang="en-US" sz="1400" dirty="0"/>
          </a:p>
        </p:txBody>
      </p:sp>
      <p:sp>
        <p:nvSpPr>
          <p:cNvPr id="24" name="Text 18"/>
          <p:cNvSpPr/>
          <p:nvPr/>
        </p:nvSpPr>
        <p:spPr>
          <a:xfrm>
            <a:off x="7494880" y="4069080"/>
            <a:ext cx="1828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Authenticator signs the challenge with the private key bound to that origin.</a:t>
            </a:r>
            <a:endParaRPr lang="en-US" sz="1100" dirty="0"/>
          </a:p>
        </p:txBody>
      </p:sp>
      <p:sp>
        <p:nvSpPr>
          <p:cNvPr id="25" name="Shape 19"/>
          <p:cNvSpPr/>
          <p:nvPr/>
        </p:nvSpPr>
        <p:spPr>
          <a:xfrm>
            <a:off x="9625432" y="2286000"/>
            <a:ext cx="219456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EE5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8000"/>
              </a:srgbClr>
            </a:outerShdw>
          </a:effectLst>
        </p:spPr>
      </p:sp>
      <p:sp>
        <p:nvSpPr>
          <p:cNvPr id="26" name="Shape 20"/>
          <p:cNvSpPr/>
          <p:nvPr/>
        </p:nvSpPr>
        <p:spPr>
          <a:xfrm>
            <a:off x="9625432" y="2286000"/>
            <a:ext cx="2194560" cy="109728"/>
          </a:xfrm>
          <a:prstGeom prst="rect">
            <a:avLst/>
          </a:prstGeom>
          <a:solidFill>
            <a:srgbClr val="00B4A6"/>
          </a:solidFill>
          <a:ln/>
        </p:spPr>
      </p:sp>
      <p:pic>
        <p:nvPicPr>
          <p:cNvPr id="27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02672" y="2697480"/>
            <a:ext cx="640080" cy="640080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9762592" y="352044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· Verify</a:t>
            </a:r>
            <a:endParaRPr lang="en-US" sz="1400" dirty="0"/>
          </a:p>
        </p:txBody>
      </p:sp>
      <p:sp>
        <p:nvSpPr>
          <p:cNvPr id="29" name="Text 22"/>
          <p:cNvSpPr/>
          <p:nvPr/>
        </p:nvSpPr>
        <p:spPr>
          <a:xfrm>
            <a:off x="9808312" y="4069080"/>
            <a:ext cx="1828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RP verifies the signature with the stored public key. Session established.</a:t>
            </a:r>
            <a:endParaRPr lang="en-US" sz="1100" dirty="0"/>
          </a:p>
        </p:txBody>
      </p:sp>
      <p:sp>
        <p:nvSpPr>
          <p:cNvPr id="30" name="Shape 23"/>
          <p:cNvSpPr/>
          <p:nvPr/>
        </p:nvSpPr>
        <p:spPr>
          <a:xfrm>
            <a:off x="548640" y="5760720"/>
            <a:ext cx="11064240" cy="548640"/>
          </a:xfrm>
          <a:prstGeom prst="rect">
            <a:avLst/>
          </a:prstGeom>
          <a:solidFill>
            <a:srgbClr val="0A2540"/>
          </a:solidFill>
          <a:ln/>
        </p:spPr>
      </p:sp>
      <p:pic>
        <p:nvPicPr>
          <p:cNvPr id="3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3232" y="5870448"/>
            <a:ext cx="329184" cy="329184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1143000" y="5760720"/>
            <a:ext cx="10332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 binding is the magic: only credentials matching the current TLS-authenticated domain are offered. A fake site cannot ask for the real site's key.</a:t>
            </a:r>
            <a:endParaRPr lang="en-US" sz="1200" dirty="0"/>
          </a:p>
        </p:txBody>
      </p:sp>
      <p:sp>
        <p:nvSpPr>
          <p:cNvPr id="33" name="Text 25"/>
          <p:cNvSpPr/>
          <p:nvPr/>
        </p:nvSpPr>
        <p:spPr>
          <a:xfrm>
            <a:off x="548640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NCSC, 23 Apr 2026 — Comparing the security properties of traditional user credentials and FIDO2 credentials for personal use</a:t>
            </a:r>
            <a:endParaRPr lang="en-US" sz="900" dirty="0"/>
          </a:p>
        </p:txBody>
      </p:sp>
      <p:sp>
        <p:nvSpPr>
          <p:cNvPr id="34" name="Text 26"/>
          <p:cNvSpPr/>
          <p:nvPr/>
        </p:nvSpPr>
        <p:spPr>
          <a:xfrm>
            <a:off x="11185855" y="649224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0F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5 · LIFECYCLE DEEP DIVE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A25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Stage 1–2 · Creation and storage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783080"/>
            <a:ext cx="5440680" cy="4389120"/>
          </a:xfrm>
          <a:prstGeom prst="rect">
            <a:avLst/>
          </a:prstGeom>
          <a:solidFill>
            <a:srgbClr val="E8F1F2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783080"/>
            <a:ext cx="5440680" cy="457200"/>
          </a:xfrm>
          <a:prstGeom prst="rect">
            <a:avLst/>
          </a:prstGeom>
          <a:solidFill>
            <a:srgbClr val="E8593F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783080"/>
            <a:ext cx="5440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TRADITIONAL MFA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77240" y="2377440"/>
            <a:ext cx="5120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Creation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68680" y="2697480"/>
            <a:ext cx="49377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User-chosen passwords are weak and re-used; ~53% of users remember/reuse passwords.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 factors (SMS, TOTP seed, push token) are programmatically generated and harder to predict.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77240" y="4023360"/>
            <a:ext cx="5120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Storage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68680" y="4343400"/>
            <a:ext cx="49377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Pen-and-paper, memory, browser/credential manager, or a digital file.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Second-factor storage varies wildly: SMS on the phone, TOTP seeds in apps, push tokens in approval apps.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Infostealers on Windows / macOS routinely lift passwords, cookies and TOTP seeds.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172200" y="1783080"/>
            <a:ext cx="5440680" cy="4389120"/>
          </a:xfrm>
          <a:prstGeom prst="rect">
            <a:avLst/>
          </a:prstGeom>
          <a:solidFill>
            <a:srgbClr val="E8F1F2"/>
          </a:solidFill>
          <a:ln/>
        </p:spPr>
      </p:sp>
      <p:sp>
        <p:nvSpPr>
          <p:cNvPr id="12" name="Shape 10"/>
          <p:cNvSpPr/>
          <p:nvPr/>
        </p:nvSpPr>
        <p:spPr>
          <a:xfrm>
            <a:off x="6172200" y="1783080"/>
            <a:ext cx="5440680" cy="457200"/>
          </a:xfrm>
          <a:prstGeom prst="rect">
            <a:avLst/>
          </a:prstGeom>
          <a:solidFill>
            <a:srgbClr val="00B4A6"/>
          </a:solidFill>
          <a:ln/>
        </p:spPr>
      </p:sp>
      <p:sp>
        <p:nvSpPr>
          <p:cNvPr id="13" name="Text 11"/>
          <p:cNvSpPr/>
          <p:nvPr/>
        </p:nvSpPr>
        <p:spPr>
          <a:xfrm>
            <a:off x="6172200" y="1783080"/>
            <a:ext cx="5440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FIDO2 / PASSKEYS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400800" y="2377440"/>
            <a:ext cx="5120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Creation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492240" y="2697480"/>
            <a:ext cx="49377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Authenticator generates a fresh, high-entropy keypair per RP + user account.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Re-use across sites is structurally impossible. Brute-force and stuffing do not apply.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400800" y="4023360"/>
            <a:ext cx="5120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Storage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492240" y="4343400"/>
            <a:ext cx="49377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Hardware-backed secure element on phones and modern laptops protects the private key.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FIDO tokens never expose the key over the wire — accreditation schemes provide assurance.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Caveat: third-party credential managers vary — some don't use OS-level secure storage.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48640" y="6263640"/>
            <a:ext cx="11064240" cy="0"/>
          </a:xfrm>
          <a:prstGeom prst="rect">
            <a:avLst/>
          </a:prstGeom>
          <a:noFill/>
          <a:ln/>
        </p:spPr>
      </p:sp>
      <p:sp>
        <p:nvSpPr>
          <p:cNvPr id="19" name="Text 17"/>
          <p:cNvSpPr/>
          <p:nvPr/>
        </p:nvSpPr>
        <p:spPr>
          <a:xfrm>
            <a:off x="548640" y="6199632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Verdict: </a:t>
            </a:r>
            <a:pPr indent="0" marL="0">
              <a:buNone/>
            </a:pPr>
            <a:r>
              <a:rPr lang="en-US" sz="1200" i="1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FIDO2 is structurally immune to stuffing and brute-force; tMFA depends on user behaviour and storage hygiene.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48640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NCSC, 23 Apr 2026 — Comparing the security properties of traditional user credentials and FIDO2 credentials for personal use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1185855" y="649224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18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Xservus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Passkeys vs Traditional MFA — Training</dc:title>
  <dc:subject>PptxGenJS Presentation</dc:subject>
  <dc:creator>Xservus Limited</dc:creator>
  <cp:lastModifiedBy>Xservus Limited</cp:lastModifiedBy>
  <cp:revision>1</cp:revision>
  <dcterms:created xsi:type="dcterms:W3CDTF">2026-05-01T20:48:24Z</dcterms:created>
  <dcterms:modified xsi:type="dcterms:W3CDTF">2026-05-01T20:48:24Z</dcterms:modified>
</cp:coreProperties>
</file>